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70" r:id="rId4"/>
    <p:sldId id="269" r:id="rId5"/>
    <p:sldId id="271" r:id="rId6"/>
    <p:sldId id="272" r:id="rId7"/>
    <p:sldId id="273" r:id="rId8"/>
    <p:sldId id="274" r:id="rId9"/>
    <p:sldId id="275" r:id="rId10"/>
    <p:sldId id="276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D10"/>
    <a:srgbClr val="0000FF"/>
    <a:srgbClr val="800000"/>
    <a:srgbClr val="008000"/>
    <a:srgbClr val="151515"/>
    <a:srgbClr val="242424"/>
    <a:srgbClr val="000000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4556" autoAdjust="0"/>
  </p:normalViewPr>
  <p:slideViewPr>
    <p:cSldViewPr>
      <p:cViewPr varScale="1">
        <p:scale>
          <a:sx n="47" d="100"/>
          <a:sy n="47" d="100"/>
        </p:scale>
        <p:origin x="-1410" y="-102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C848CC8-8D8B-4C52-8666-E5A1175829DB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783117-6E8B-4ABC-A8D7-CCCE835DA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137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DF0A2-5837-4C74-854E-DDC3F73C0777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91226-04EE-4619-90F1-FB947B8202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5708A-EE59-45B5-96CF-EA6377C973DD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BBC4F-0025-4C14-9DD8-C889631E8F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35AA5-A1AB-45D9-920A-582BFE3D2423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4657-C04D-4126-96BE-39DB10CFC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74DBB-1CD2-4E23-8CD6-C80B43B46D1C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9457D-4D2A-406A-A5E4-024CCEA1F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004BC-7771-4A89-9225-6970B2C57F33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90414-CA8F-427D-BA50-92F6F7D755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56BAB-8C24-4F97-A8D3-71F5BB672B64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126EE-F98A-4545-9F16-6BBDDFC3C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DC68D-9A25-4FE6-ABE0-DD17F8B4FE25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18EA0-B935-4A0C-928F-5EBAA2184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6B589-72AD-4787-8184-62E29E89A950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BB5A1-A855-4118-9D7A-68D80098F5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39CD5-CD27-41FB-A8A6-4ECD650EE16D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725A6-EAE5-4EC5-90CE-2CF769CB7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0BE3C-5B1E-47CB-A711-966086092725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B3836-1AB6-49D1-9771-BA4C899538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BF7B8-8492-4EA1-8237-81AE83A63962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EBFB4-32B8-4682-A276-13FCEBD327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82BC49-876A-4629-B60B-B2F21982D367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75E086-89F8-4C2A-B1E9-847A470374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7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.5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Вычитание рациональных чисел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 dirty="0" smtClean="0">
                <a:solidFill>
                  <a:srgbClr val="0F4D10"/>
                </a:solidFill>
                <a:latin typeface="Verdana" pitchFamily="34" charset="0"/>
              </a:rPr>
              <a:t>school2100.ru</a:t>
            </a:r>
            <a:r>
              <a:rPr lang="ru-RU" sz="1400" b="1" dirty="0" smtClean="0">
                <a:solidFill>
                  <a:srgbClr val="0F4D10"/>
                </a:solidFill>
                <a:latin typeface="Verdana" pitchFamily="34" charset="0"/>
              </a:rPr>
              <a:t>                                                </a:t>
            </a:r>
            <a:r>
              <a:rPr lang="ru-RU" sz="1400" dirty="0"/>
              <a:t>© ООО «</a:t>
            </a:r>
            <a:r>
              <a:rPr lang="ru-RU" sz="1400" dirty="0" err="1"/>
              <a:t>Баласс</a:t>
            </a:r>
            <a:r>
              <a:rPr lang="ru-RU" sz="1400"/>
              <a:t>», </a:t>
            </a:r>
            <a:r>
              <a:rPr lang="ru-RU" sz="1400" smtClean="0"/>
              <a:t>2014</a:t>
            </a:r>
            <a:endParaRPr lang="ru-RU" sz="1400"/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РАЦИОНАЛЬНЫЕ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Вычитание рациональных чисел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Раскрытие скобок, перед которыми стоят знаки «+» или «–»</a:t>
            </a:r>
          </a:p>
        </p:txBody>
      </p:sp>
      <p:sp>
        <p:nvSpPr>
          <p:cNvPr id="23556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Примеры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762064"/>
            <a:ext cx="8640960" cy="247926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297049"/>
            <a:ext cx="8640960" cy="1323439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457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458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18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765" y="1763815"/>
            <a:ext cx="8640470" cy="4838056"/>
          </a:xfrm>
          <a:prstGeom prst="rect">
            <a:avLst/>
          </a:prstGeom>
          <a:blipFill rotWithShape="1">
            <a:blip r:embed="rId3"/>
            <a:stretch>
              <a:fillRect l="-846" t="-63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24583" name="TextBox 18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Вычитание рациональных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Разность рациональных чисел</a:t>
            </a:r>
          </a:p>
          <a:p>
            <a:pPr algn="ctr"/>
            <a:r>
              <a:rPr lang="ru-RU" sz="2500">
                <a:latin typeface="Verdana" pitchFamily="34" charset="0"/>
              </a:rPr>
              <a:t>можно определить аналогично тому,</a:t>
            </a:r>
          </a:p>
          <a:p>
            <a:pPr algn="ctr"/>
            <a:r>
              <a:rPr lang="ru-RU" sz="2500">
                <a:latin typeface="Verdana" pitchFamily="34" charset="0"/>
              </a:rPr>
              <a:t>как это делалось ранее для натуральных чисел, положительных дробных чисел и целых чисел.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Вычитание рациональных чисел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Разность рациональных чисел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968625"/>
            <a:ext cx="8642350" cy="20415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Разностью</a:t>
            </a:r>
            <a:r>
              <a:rPr lang="ru-RU" sz="3200">
                <a:latin typeface="Verdana" pitchFamily="34" charset="0"/>
              </a:rPr>
              <a:t> </a:t>
            </a:r>
            <a:r>
              <a:rPr lang="ru-RU" sz="32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3200" b="1">
                <a:latin typeface="Verdana" pitchFamily="34" charset="0"/>
              </a:rPr>
              <a:t> – </a:t>
            </a:r>
            <a:r>
              <a:rPr lang="ru-RU" sz="32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endParaRPr lang="ru-RU" sz="3200" i="1">
              <a:solidFill>
                <a:srgbClr val="0000FF"/>
              </a:solidFill>
              <a:latin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</a:rPr>
              <a:t>двух рациональных чисел </a:t>
            </a:r>
            <a:r>
              <a:rPr lang="ru-RU" sz="32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3200">
                <a:latin typeface="Verdana" pitchFamily="34" charset="0"/>
              </a:rPr>
              <a:t> и </a:t>
            </a:r>
            <a:r>
              <a:rPr lang="ru-RU" sz="32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3200">
                <a:latin typeface="Verdana" pitchFamily="34" charset="0"/>
              </a:rPr>
              <a:t> называется рациональное число </a:t>
            </a:r>
            <a:r>
              <a:rPr lang="ru-RU" sz="3200" b="1" i="1">
                <a:solidFill>
                  <a:srgbClr val="0F4D10"/>
                </a:solidFill>
                <a:latin typeface="Verdana" pitchFamily="34" charset="0"/>
              </a:rPr>
              <a:t>с</a:t>
            </a:r>
            <a:r>
              <a:rPr lang="ru-RU" sz="3200">
                <a:latin typeface="Verdana" pitchFamily="34" charset="0"/>
              </a:rPr>
              <a:t>, такое, что </a:t>
            </a:r>
            <a:r>
              <a:rPr lang="ru-RU" sz="32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3200" b="1">
                <a:latin typeface="Verdana" pitchFamily="34" charset="0"/>
              </a:rPr>
              <a:t> + </a:t>
            </a:r>
            <a:r>
              <a:rPr lang="ru-RU" sz="3200" b="1" i="1">
                <a:solidFill>
                  <a:srgbClr val="0F4D10"/>
                </a:solidFill>
                <a:latin typeface="Verdana" pitchFamily="34" charset="0"/>
              </a:rPr>
              <a:t>c</a:t>
            </a:r>
            <a:r>
              <a:rPr lang="ru-RU" sz="3200" b="1">
                <a:latin typeface="Verdana" pitchFamily="34" charset="0"/>
              </a:rPr>
              <a:t> = </a:t>
            </a:r>
            <a:r>
              <a:rPr lang="ru-RU" sz="32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3200">
                <a:latin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09428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Пример</a:t>
            </a:r>
            <a:endParaRPr lang="ru-RU" sz="2500">
              <a:solidFill>
                <a:srgbClr val="800000"/>
              </a:solidFill>
              <a:latin typeface="Verdana" pitchFamily="34" charset="0"/>
            </a:endParaRP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634245"/>
            <a:ext cx="8640960" cy="868251"/>
          </a:xfrm>
          <a:prstGeom prst="rect">
            <a:avLst/>
          </a:prstGeom>
          <a:blipFill rotWithShape="1">
            <a:blip r:embed="rId3"/>
            <a:stretch>
              <a:fillRect b="-909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1482457"/>
          </a:xfrm>
          <a:prstGeom prst="rect">
            <a:avLst/>
          </a:prstGeom>
          <a:blipFill rotWithShape="1">
            <a:blip r:embed="rId2"/>
            <a:stretch>
              <a:fillRect t="-2881" b="-1235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Вычитание рациональных чисел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Разность рациональных чисел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8162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Другие примеры</a:t>
            </a:r>
            <a:endParaRPr lang="ru-RU" sz="2500">
              <a:solidFill>
                <a:srgbClr val="800000"/>
              </a:solidFill>
              <a:latin typeface="Verdana" pitchFamily="34" charset="0"/>
            </a:endParaRP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383995"/>
            <a:ext cx="8640960" cy="898387"/>
          </a:xfrm>
          <a:prstGeom prst="rect">
            <a:avLst/>
          </a:prstGeom>
          <a:blipFill rotWithShape="1">
            <a:blip r:embed="rId4"/>
            <a:stretch>
              <a:fillRect b="-816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330813"/>
            <a:ext cx="8640960" cy="898387"/>
          </a:xfrm>
          <a:prstGeom prst="rect">
            <a:avLst/>
          </a:prstGeom>
          <a:blipFill rotWithShape="1">
            <a:blip r:embed="rId5"/>
            <a:stretch>
              <a:fillRect b="-743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274205"/>
            <a:ext cx="8640960" cy="898387"/>
          </a:xfrm>
          <a:prstGeom prst="rect">
            <a:avLst/>
          </a:prstGeom>
          <a:blipFill rotWithShape="1">
            <a:blip r:embed="rId6"/>
            <a:stretch>
              <a:fillRect b="-743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1097736"/>
          </a:xfrm>
          <a:prstGeom prst="rect">
            <a:avLst/>
          </a:prstGeom>
          <a:blipFill rotWithShape="1">
            <a:blip r:embed="rId2"/>
            <a:stretch>
              <a:fillRect t="-3889" b="-222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Вычитание рациональных чисел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Разность рациональных чисел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879050"/>
            <a:ext cx="8640960" cy="956737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869160"/>
            <a:ext cx="8640960" cy="95673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847638"/>
            <a:ext cx="8640960" cy="95673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43840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ОНИ РАВНЫ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2979738"/>
            <a:ext cx="8642350" cy="8604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Точно так же все рассмотренные выше разности можно заменить суммами: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Именно таким образом очень удобно</a:t>
            </a:r>
          </a:p>
          <a:p>
            <a:pPr algn="ctr"/>
            <a:r>
              <a:rPr lang="ru-RU" sz="2500">
                <a:latin typeface="Verdana" pitchFamily="34" charset="0"/>
              </a:rPr>
              <a:t>находить разность рациональных чисел: </a:t>
            </a:r>
            <a:r>
              <a:rPr lang="ru-RU" sz="2500" b="1">
                <a:latin typeface="Verdana" pitchFamily="34" charset="0"/>
              </a:rPr>
              <a:t>заменять вычитание сложением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Вычитание рациональных чисел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Правило вычитания рациональных чисел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2843213"/>
            <a:ext cx="8642350" cy="32146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</a:rPr>
              <a:t>Для нахождения</a:t>
            </a:r>
          </a:p>
          <a:p>
            <a:pPr algn="ctr"/>
            <a:r>
              <a:rPr lang="ru-RU" sz="3200" b="1">
                <a:latin typeface="Verdana" pitchFamily="34" charset="0"/>
              </a:rPr>
              <a:t>разности рациональных чисел</a:t>
            </a:r>
          </a:p>
          <a:p>
            <a:pPr algn="ctr"/>
            <a:r>
              <a:rPr lang="ru-RU" sz="3200">
                <a:latin typeface="Verdana" pitchFamily="34" charset="0"/>
              </a:rPr>
              <a:t>нужно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к уменьшаемому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прибавить число</a:t>
            </a:r>
            <a:r>
              <a:rPr lang="ru-RU" sz="3200">
                <a:latin typeface="Verdana" pitchFamily="34" charset="0"/>
              </a:rPr>
              <a:t>,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противоположное вычитаемому</a:t>
            </a:r>
            <a:r>
              <a:rPr lang="ru-RU" sz="3200">
                <a:latin typeface="Verdana" pitchFamily="34" charset="0"/>
              </a:rPr>
              <a:t>: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3500" b="1">
                <a:latin typeface="Verdana" pitchFamily="34" charset="0"/>
              </a:rPr>
              <a:t> –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y</a:t>
            </a:r>
            <a:r>
              <a:rPr lang="ru-RU" sz="3500" b="1">
                <a:latin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3500" b="1">
                <a:latin typeface="Verdana" pitchFamily="34" charset="0"/>
              </a:rPr>
              <a:t> + (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–y</a:t>
            </a:r>
            <a:r>
              <a:rPr lang="ru-RU" sz="3500" b="1">
                <a:latin typeface="Verdana" pitchFamily="34" charset="0"/>
              </a:rPr>
              <a:t>)</a:t>
            </a:r>
            <a:r>
              <a:rPr lang="ru-RU" sz="35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Обоснование этого правила такое же,</a:t>
            </a:r>
          </a:p>
          <a:p>
            <a:pPr algn="ctr"/>
            <a:r>
              <a:rPr lang="ru-RU" sz="2200">
                <a:latin typeface="Verdana" pitchFamily="34" charset="0"/>
              </a:rPr>
              <a:t>как и для целых чисел: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Вычитание рациональных чисел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Правило вычитания рациональных чисел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092325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Достаточно убедиться, что рациональное число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2500" b="1">
                <a:latin typeface="Verdana" pitchFamily="34" charset="0"/>
              </a:rPr>
              <a:t> +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–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</a:rPr>
              <a:t>y</a:t>
            </a:r>
            <a:r>
              <a:rPr lang="ru-RU" sz="2500" b="1">
                <a:latin typeface="Verdana" pitchFamily="34" charset="0"/>
              </a:rPr>
              <a:t>)</a:t>
            </a:r>
          </a:p>
          <a:p>
            <a:pPr algn="ctr"/>
            <a:r>
              <a:rPr lang="ru-RU" sz="2500">
                <a:latin typeface="Verdana" pitchFamily="34" charset="0"/>
              </a:rPr>
              <a:t>в сумме с вычитаемым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y</a:t>
            </a:r>
            <a:r>
              <a:rPr lang="ru-RU" sz="2500">
                <a:latin typeface="Verdana" pitchFamily="34" charset="0"/>
              </a:rPr>
              <a:t> даст уменьшаемое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384550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Выполним указанное сложение,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сначала воспользовавшись сочетательным законом сложения рациональных чисел</a:t>
            </a:r>
            <a:r>
              <a:rPr lang="ru-RU" sz="2500">
                <a:latin typeface="Verdana" pitchFamily="34" charset="0"/>
              </a:rPr>
              <a:t>, а потом тем фактом, что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сумма противоположных рациональных чисел равна нулю</a:t>
            </a:r>
            <a:r>
              <a:rPr lang="ru-RU" sz="2500">
                <a:latin typeface="Verdana" pitchFamily="34" charset="0"/>
              </a:rPr>
              <a:t>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0825" y="5459413"/>
            <a:ext cx="8642350" cy="10668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(</a:t>
            </a:r>
            <a:r>
              <a:rPr lang="ru-RU" sz="32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3200" b="1">
                <a:latin typeface="Verdana" pitchFamily="34" charset="0"/>
              </a:rPr>
              <a:t> + (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–</a:t>
            </a:r>
            <a:r>
              <a:rPr lang="en-US" sz="3200" b="1" i="1">
                <a:solidFill>
                  <a:srgbClr val="0000FF"/>
                </a:solidFill>
                <a:latin typeface="Verdana" pitchFamily="34" charset="0"/>
              </a:rPr>
              <a:t>y</a:t>
            </a:r>
            <a:r>
              <a:rPr lang="en-US" sz="3200" b="1">
                <a:latin typeface="Verdana" pitchFamily="34" charset="0"/>
              </a:rPr>
              <a:t>)) + </a:t>
            </a:r>
            <a:r>
              <a:rPr lang="en-US" sz="3200" b="1" i="1">
                <a:solidFill>
                  <a:srgbClr val="0000FF"/>
                </a:solidFill>
                <a:latin typeface="Verdana" pitchFamily="34" charset="0"/>
              </a:rPr>
              <a:t>y</a:t>
            </a:r>
            <a:r>
              <a:rPr lang="en-US" sz="3200" b="1">
                <a:latin typeface="Verdana" pitchFamily="34" charset="0"/>
              </a:rPr>
              <a:t> = </a:t>
            </a:r>
            <a:r>
              <a:rPr lang="ru-RU" sz="32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3200" b="1">
                <a:latin typeface="Verdana" pitchFamily="34" charset="0"/>
              </a:rPr>
              <a:t> + ((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–</a:t>
            </a:r>
            <a:r>
              <a:rPr lang="en-US" sz="3200" b="1" i="1">
                <a:solidFill>
                  <a:srgbClr val="0000FF"/>
                </a:solidFill>
                <a:latin typeface="Verdana" pitchFamily="34" charset="0"/>
              </a:rPr>
              <a:t>y</a:t>
            </a:r>
            <a:r>
              <a:rPr lang="en-US" sz="3200" b="1">
                <a:latin typeface="Verdana" pitchFamily="34" charset="0"/>
              </a:rPr>
              <a:t>) + </a:t>
            </a:r>
            <a:r>
              <a:rPr lang="en-US" sz="3200" b="1" i="1">
                <a:solidFill>
                  <a:srgbClr val="0000FF"/>
                </a:solidFill>
                <a:latin typeface="Verdana" pitchFamily="34" charset="0"/>
              </a:rPr>
              <a:t>y</a:t>
            </a:r>
            <a:r>
              <a:rPr lang="en-US" sz="3200" b="1">
                <a:latin typeface="Verdana" pitchFamily="34" charset="0"/>
              </a:rPr>
              <a:t>) =</a:t>
            </a:r>
            <a:endParaRPr lang="ru-RU" sz="3200" b="1">
              <a:latin typeface="Verdana" pitchFamily="34" charset="0"/>
            </a:endParaRPr>
          </a:p>
          <a:p>
            <a:pPr algn="ctr"/>
            <a:r>
              <a:rPr lang="ru-RU" sz="3200" b="1" i="1">
                <a:latin typeface="Verdana" pitchFamily="34" charset="0"/>
              </a:rPr>
              <a:t>=</a:t>
            </a:r>
            <a:r>
              <a:rPr lang="ru-RU" sz="3200" b="1" i="1">
                <a:solidFill>
                  <a:srgbClr val="C00000"/>
                </a:solidFill>
                <a:latin typeface="Verdana" pitchFamily="34" charset="0"/>
              </a:rPr>
              <a:t> х</a:t>
            </a:r>
            <a:r>
              <a:rPr lang="ru-RU" sz="3200" b="1">
                <a:latin typeface="Verdana" pitchFamily="34" charset="0"/>
              </a:rPr>
              <a:t> + </a:t>
            </a:r>
            <a:r>
              <a:rPr lang="ru-RU" sz="3200" b="1">
                <a:solidFill>
                  <a:srgbClr val="E46C0A"/>
                </a:solidFill>
                <a:latin typeface="Verdana" pitchFamily="34" charset="0"/>
              </a:rPr>
              <a:t>0</a:t>
            </a:r>
            <a:r>
              <a:rPr lang="ru-RU" sz="3200" b="1">
                <a:latin typeface="Verdana" pitchFamily="34" charset="0"/>
              </a:rPr>
              <a:t> = </a:t>
            </a:r>
            <a:r>
              <a:rPr lang="ru-RU" sz="32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endParaRPr lang="ru-RU" sz="3200" b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Пример 1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Вычитание рациональных чисел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Правило вычитания рациональных чисел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762064"/>
            <a:ext cx="8640960" cy="1306896"/>
          </a:xfrm>
          <a:prstGeom prst="rect">
            <a:avLst/>
          </a:prstGeom>
          <a:blipFill rotWithShape="1">
            <a:blip r:embed="rId3"/>
            <a:stretch>
              <a:fillRect t="-327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249613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Пример 2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744035"/>
            <a:ext cx="8640960" cy="907941"/>
          </a:xfrm>
          <a:prstGeom prst="rect">
            <a:avLst/>
          </a:prstGeom>
          <a:blipFill rotWithShape="1">
            <a:blip r:embed="rId4"/>
            <a:stretch>
              <a:fillRect t="-4698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4860925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Пример 3</a:t>
            </a:r>
          </a:p>
        </p:txBody>
      </p:sp>
      <p:sp>
        <p:nvSpPr>
          <p:cNvPr id="17" name="TextBox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356374"/>
            <a:ext cx="8640960" cy="907941"/>
          </a:xfrm>
          <a:prstGeom prst="rect">
            <a:avLst/>
          </a:prstGeom>
          <a:blipFill rotWithShape="1">
            <a:blip r:embed="rId5"/>
            <a:stretch>
              <a:fillRect t="-4698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Вычитание рациональных чисел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Алгебраическая сумма</a:t>
            </a:r>
          </a:p>
        </p:txBody>
      </p:sp>
      <p:sp>
        <p:nvSpPr>
          <p:cNvPr id="21508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2678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Аналогично тому,</a:t>
            </a:r>
          </a:p>
          <a:p>
            <a:pPr algn="ctr"/>
            <a:r>
              <a:rPr lang="ru-RU" sz="2800">
                <a:latin typeface="Verdana" pitchFamily="34" charset="0"/>
              </a:rPr>
              <a:t>как это было для целых чисел,</a:t>
            </a:r>
          </a:p>
          <a:p>
            <a:pPr algn="ctr"/>
            <a:r>
              <a:rPr lang="ru-RU" sz="2800">
                <a:latin typeface="Verdana" pitchFamily="34" charset="0"/>
              </a:rPr>
              <a:t>выражение с рациональными числами,</a:t>
            </a:r>
          </a:p>
          <a:p>
            <a:pPr algn="ctr"/>
            <a:r>
              <a:rPr lang="ru-RU" sz="2800">
                <a:latin typeface="Verdana" pitchFamily="34" charset="0"/>
              </a:rPr>
              <a:t>в котором </a:t>
            </a:r>
            <a:r>
              <a:rPr lang="ru-RU" sz="2800" b="1">
                <a:latin typeface="Verdana" pitchFamily="34" charset="0"/>
              </a:rPr>
              <a:t>содержатся лишь действия сложения и вычитания</a:t>
            </a:r>
            <a:r>
              <a:rPr lang="ru-RU" sz="2800">
                <a:latin typeface="Verdana" pitchFamily="34" charset="0"/>
              </a:rPr>
              <a:t>, принято называть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</a:rPr>
              <a:t>алгебраической суммой</a:t>
            </a:r>
            <a:r>
              <a:rPr lang="ru-RU" sz="2800">
                <a:latin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059238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Примеры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552374"/>
            <a:ext cx="8640960" cy="1191608"/>
          </a:xfrm>
          <a:prstGeom prst="rect">
            <a:avLst/>
          </a:prstGeom>
          <a:blipFill rotWithShape="1">
            <a:blip r:embed="rId3"/>
            <a:stretch>
              <a:fillRect t="-256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Вычитание рациональных чисел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Раскрытие скобок, перед которыми стоят знаки «+» или «–»</a:t>
            </a:r>
          </a:p>
        </p:txBody>
      </p:sp>
      <p:sp>
        <p:nvSpPr>
          <p:cNvPr id="22532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Алгебраические суммы рациональных чисел </a:t>
            </a:r>
            <a:r>
              <a:rPr lang="ru-RU" sz="2500" b="1">
                <a:latin typeface="Verdana" pitchFamily="34" charset="0"/>
              </a:rPr>
              <a:t>можно записывать без скобок</a:t>
            </a:r>
            <a:r>
              <a:rPr lang="ru-RU" sz="2500">
                <a:latin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</a:rPr>
              <a:t>При этом используются следующие </a:t>
            </a:r>
            <a:r>
              <a:rPr lang="ru-RU" sz="2500" b="1">
                <a:latin typeface="Verdana" pitchFamily="34" charset="0"/>
              </a:rPr>
              <a:t>правила</a:t>
            </a:r>
            <a:r>
              <a:rPr lang="ru-RU" sz="2500">
                <a:latin typeface="Verdana" pitchFamily="34" charset="0"/>
              </a:rPr>
              <a:t>: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587625"/>
            <a:ext cx="8642350" cy="19700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Если в алгебраической сумме</a:t>
            </a:r>
          </a:p>
          <a:p>
            <a:pPr algn="ctr"/>
            <a:r>
              <a:rPr lang="ru-RU" sz="3000" b="1">
                <a:latin typeface="Verdana" pitchFamily="34" charset="0"/>
              </a:rPr>
              <a:t>перед скобками стоит знак </a:t>
            </a:r>
            <a:r>
              <a:rPr lang="ru-RU" sz="3000">
                <a:latin typeface="Verdana" pitchFamily="34" charset="0"/>
              </a:rPr>
              <a:t>«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+</a:t>
            </a:r>
            <a:r>
              <a:rPr lang="ru-RU" sz="3000">
                <a:latin typeface="Verdana" pitchFamily="34" charset="0"/>
              </a:rPr>
              <a:t>»,</a:t>
            </a:r>
          </a:p>
          <a:p>
            <a:pPr algn="ctr"/>
            <a:r>
              <a:rPr lang="ru-RU" sz="3000">
                <a:latin typeface="Verdana" pitchFamily="34" charset="0"/>
              </a:rPr>
              <a:t>то </a:t>
            </a:r>
            <a:r>
              <a:rPr lang="ru-RU" sz="3000" b="1">
                <a:latin typeface="Verdana" pitchFamily="34" charset="0"/>
              </a:rPr>
              <a:t>скобки можно убрать</a:t>
            </a:r>
            <a:r>
              <a:rPr lang="ru-RU" sz="3000">
                <a:latin typeface="Verdana" pitchFamily="34" charset="0"/>
              </a:rPr>
              <a:t>,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</a:rPr>
              <a:t>оставив все знаки внутри без изменения</a:t>
            </a:r>
            <a:r>
              <a:rPr lang="ru-RU" sz="3200">
                <a:latin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4640263"/>
            <a:ext cx="8642350" cy="1938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Если в алгебраической сумме</a:t>
            </a:r>
          </a:p>
          <a:p>
            <a:pPr algn="ctr"/>
            <a:r>
              <a:rPr lang="ru-RU" sz="3000" b="1">
                <a:latin typeface="Verdana" pitchFamily="34" charset="0"/>
              </a:rPr>
              <a:t>перед скобками стоит знак </a:t>
            </a:r>
            <a:r>
              <a:rPr lang="ru-RU" sz="3000">
                <a:latin typeface="Verdana" pitchFamily="34" charset="0"/>
              </a:rPr>
              <a:t>«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</a:rPr>
              <a:t>–</a:t>
            </a:r>
            <a:r>
              <a:rPr lang="ru-RU" sz="3000">
                <a:latin typeface="Verdana" pitchFamily="34" charset="0"/>
              </a:rPr>
              <a:t>»,</a:t>
            </a:r>
          </a:p>
          <a:p>
            <a:pPr algn="ctr"/>
            <a:r>
              <a:rPr lang="ru-RU" sz="3000">
                <a:latin typeface="Verdana" pitchFamily="34" charset="0"/>
              </a:rPr>
              <a:t>то </a:t>
            </a:r>
            <a:r>
              <a:rPr lang="ru-RU" sz="3000" b="1">
                <a:latin typeface="Verdana" pitchFamily="34" charset="0"/>
              </a:rPr>
              <a:t>скобки можно убрать</a:t>
            </a:r>
            <a:r>
              <a:rPr lang="ru-RU" sz="3000">
                <a:latin typeface="Verdana" pitchFamily="34" charset="0"/>
              </a:rPr>
              <a:t>,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</a:rPr>
              <a:t>изменив все знаки внутри на противоположные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404</Words>
  <Application>Microsoft Office PowerPoint</Application>
  <PresentationFormat>Экран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Светлана</cp:lastModifiedBy>
  <cp:revision>180</cp:revision>
  <dcterms:created xsi:type="dcterms:W3CDTF">2012-12-15T11:02:59Z</dcterms:created>
  <dcterms:modified xsi:type="dcterms:W3CDTF">2014-01-12T19:04:24Z</dcterms:modified>
</cp:coreProperties>
</file>