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57" r:id="rId3"/>
    <p:sldId id="258" r:id="rId4"/>
    <p:sldId id="260" r:id="rId5"/>
    <p:sldId id="271" r:id="rId6"/>
    <p:sldId id="272" r:id="rId7"/>
    <p:sldId id="282" r:id="rId8"/>
    <p:sldId id="273" r:id="rId9"/>
    <p:sldId id="274" r:id="rId10"/>
    <p:sldId id="285" r:id="rId11"/>
    <p:sldId id="286" r:id="rId12"/>
    <p:sldId id="287" r:id="rId13"/>
    <p:sldId id="279" r:id="rId14"/>
    <p:sldId id="281"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900"/>
    <a:srgbClr val="FFCC00"/>
    <a:srgbClr val="00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8" autoAdjust="0"/>
    <p:restoredTop sz="94660"/>
  </p:normalViewPr>
  <p:slideViewPr>
    <p:cSldViewPr>
      <p:cViewPr>
        <p:scale>
          <a:sx n="70" d="100"/>
          <a:sy n="70" d="100"/>
        </p:scale>
        <p:origin x="-642"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8C3D3FE-FC68-4357-8ECC-7BD871AB117A}" type="datetimeFigureOut">
              <a:rPr lang="ru-RU"/>
              <a:pPr>
                <a:defRPr/>
              </a:pPr>
              <a:t>30.05.2013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DED7494-2891-4D84-8602-3C3CDF8359B0}" type="slidenum">
              <a:rPr lang="ru-RU"/>
              <a:pPr>
                <a:defRPr/>
              </a:pPr>
              <a:t>‹#›</a:t>
            </a:fld>
            <a:endParaRPr lang="ru-RU"/>
          </a:p>
        </p:txBody>
      </p:sp>
    </p:spTree>
    <p:extLst>
      <p:ext uri="{BB962C8B-B14F-4D97-AF65-F5344CB8AC3E}">
        <p14:creationId xmlns:p14="http://schemas.microsoft.com/office/powerpoint/2010/main" val="1713534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0C9FDB8B-E710-4B4A-A4C3-9AD4E6BD6510}" type="datetimeFigureOut">
              <a:rPr lang="ru-RU"/>
              <a:pPr>
                <a:defRPr/>
              </a:pPr>
              <a:t>30.05.2013</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2A16E3C9-06E3-4F66-9B7D-C96250602CC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F46E20C1-F261-45F5-9111-4DE1A5C644D7}" type="datetimeFigureOut">
              <a:rPr lang="ru-RU"/>
              <a:pPr>
                <a:defRPr/>
              </a:pPr>
              <a:t>30.05.2013</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F179B9CC-56E0-42DA-9311-58856620133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C8304993-64A7-462A-8A4E-4F652BE788FE}" type="datetimeFigureOut">
              <a:rPr lang="ru-RU"/>
              <a:pPr>
                <a:defRPr/>
              </a:pPr>
              <a:t>30.05.2013</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90D2E106-6133-41A9-B9FF-B791839D1A5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9B502E61-BA58-414B-9DEE-9722041395F4}" type="datetimeFigureOut">
              <a:rPr lang="ru-RU"/>
              <a:pPr>
                <a:defRPr/>
              </a:pPr>
              <a:t>30.05.2013</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F53ABAD0-6F2E-4F7A-B929-D05F4528679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4D3D55D-824C-4A14-96B1-064D50E7C309}" type="datetimeFigureOut">
              <a:rPr lang="ru-RU"/>
              <a:pPr>
                <a:defRPr/>
              </a:pPr>
              <a:t>30.05.2013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78A7FE3-C879-4DF3-BEE1-8D8500EE12B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F239D372-7A60-4BA9-BF07-D015D5745243}" type="datetimeFigureOut">
              <a:rPr lang="ru-RU"/>
              <a:pPr>
                <a:defRPr/>
              </a:pPr>
              <a:t>30.05.2013</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EED997E9-D3F3-46D2-8DD5-CCE40DD523B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DA26DEC7-3821-4BAD-ABF5-5CAA80816509}" type="datetimeFigureOut">
              <a:rPr lang="ru-RU"/>
              <a:pPr>
                <a:defRPr/>
              </a:pPr>
              <a:t>30.05.2013</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C201A8BF-8BC0-4639-8848-8E754A34A02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FAB77C6E-2FF3-426E-8D0C-DB638A2C8259}" type="datetimeFigureOut">
              <a:rPr lang="ru-RU"/>
              <a:pPr>
                <a:defRPr/>
              </a:pPr>
              <a:t>30.05.2013</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A475C0A8-2712-4103-B084-AFC50B5C0C1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FD7CBDA-AEE9-410E-8A9C-2AE3D731C375}" type="datetimeFigureOut">
              <a:rPr lang="ru-RU"/>
              <a:pPr>
                <a:defRPr/>
              </a:pPr>
              <a:t>30.05.2013</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EAB94AC6-0681-467A-B3F1-8D3D5AC45E8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AA75A01A-E6E3-42F2-8530-D4C6205168C4}" type="datetimeFigureOut">
              <a:rPr lang="ru-RU"/>
              <a:pPr>
                <a:defRPr/>
              </a:pPr>
              <a:t>30.05.2013</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E0A002C8-21C4-4366-A017-6D9010B3F92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D7B27868-1BC4-4DC5-8678-060F06B330DF}" type="datetimeFigureOut">
              <a:rPr lang="ru-RU"/>
              <a:pPr>
                <a:defRPr/>
              </a:pPr>
              <a:t>30.05.2013</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7432709-F4B1-4D1A-B872-1BD787E3031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032ECDC-B3E6-4B8F-861F-48D7575CF3D0}" type="datetimeFigureOut">
              <a:rPr lang="ru-RU"/>
              <a:pPr>
                <a:defRPr/>
              </a:pPr>
              <a:t>30.05.2013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5D805C83-94E7-474E-95F6-CC7982F5BBA1}"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27" r:id="rId7"/>
    <p:sldLayoutId id="2147483726" r:id="rId8"/>
    <p:sldLayoutId id="2147483734" r:id="rId9"/>
    <p:sldLayoutId id="2147483725" r:id="rId10"/>
    <p:sldLayoutId id="214748372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DEAE0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DEAE0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B77BB4"/>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8"/>
            <a:ext cx="8640960" cy="1584176"/>
          </a:xfrm>
        </p:spPr>
        <p:txBody>
          <a:bodyPr>
            <a:normAutofit fontScale="90000"/>
          </a:bodyPr>
          <a:lstStyle/>
          <a:p>
            <a:pPr algn="ctr" fontAlgn="auto">
              <a:spcAft>
                <a:spcPts val="0"/>
              </a:spcAft>
              <a:defRPr/>
            </a:pPr>
            <a:r>
              <a:rPr lang="ru-RU" dirty="0" smtClean="0">
                <a:effectLst/>
              </a:rPr>
              <a:t/>
            </a:r>
            <a:br>
              <a:rPr lang="ru-RU" dirty="0" smtClean="0">
                <a:effectLst/>
              </a:rPr>
            </a:br>
            <a:r>
              <a:rPr lang="ru-RU" dirty="0" smtClean="0">
                <a:effectLst/>
              </a:rPr>
              <a:t>Поздравляем защитников Отечества!</a:t>
            </a:r>
            <a:endParaRPr lang="ru-RU" dirty="0">
              <a:effectLst/>
            </a:endParaRPr>
          </a:p>
        </p:txBody>
      </p:sp>
      <p:sp>
        <p:nvSpPr>
          <p:cNvPr id="14338" name="Подзаголовок 2"/>
          <p:cNvSpPr>
            <a:spLocks noGrp="1"/>
          </p:cNvSpPr>
          <p:nvPr>
            <p:ph type="subTitle" idx="1"/>
          </p:nvPr>
        </p:nvSpPr>
        <p:spPr>
          <a:xfrm>
            <a:off x="776288" y="5661025"/>
            <a:ext cx="7854950" cy="1752600"/>
          </a:xfrm>
        </p:spPr>
        <p:txBody>
          <a:bodyPr/>
          <a:lstStyle/>
          <a:p>
            <a:pPr marR="0"/>
            <a:r>
              <a:rPr lang="ru-RU" sz="2000" smtClean="0">
                <a:solidFill>
                  <a:srgbClr val="000066"/>
                </a:solidFill>
              </a:rPr>
              <a:t>Изобразительное искусство, 2-й класс.</a:t>
            </a:r>
          </a:p>
        </p:txBody>
      </p:sp>
      <p:sp>
        <p:nvSpPr>
          <p:cNvPr id="14339" name="Прямоугольник 4"/>
          <p:cNvSpPr>
            <a:spLocks noChangeArrowheads="1"/>
          </p:cNvSpPr>
          <p:nvPr/>
        </p:nvSpPr>
        <p:spPr bwMode="auto">
          <a:xfrm>
            <a:off x="6116638" y="6019800"/>
            <a:ext cx="2505075" cy="369888"/>
          </a:xfrm>
          <a:prstGeom prst="rect">
            <a:avLst/>
          </a:prstGeom>
          <a:noFill/>
          <a:ln w="9525">
            <a:noFill/>
            <a:miter lim="800000"/>
            <a:headEnd/>
            <a:tailEnd/>
          </a:ln>
        </p:spPr>
        <p:txBody>
          <a:bodyPr wrap="none">
            <a:spAutoFit/>
          </a:bodyPr>
          <a:lstStyle/>
          <a:p>
            <a:r>
              <a:rPr lang="ru-RU">
                <a:solidFill>
                  <a:srgbClr val="002060"/>
                </a:solidFill>
                <a:latin typeface="Constantia" pitchFamily="18" charset="0"/>
              </a:rPr>
              <a:t>© </a:t>
            </a:r>
            <a:r>
              <a:rPr lang="en-US">
                <a:solidFill>
                  <a:srgbClr val="002060"/>
                </a:solidFill>
                <a:latin typeface="Constantia" pitchFamily="18" charset="0"/>
              </a:rPr>
              <a:t>ООО </a:t>
            </a:r>
            <a:r>
              <a:rPr lang="ru-RU">
                <a:solidFill>
                  <a:srgbClr val="002060"/>
                </a:solidFill>
                <a:latin typeface="Constantia" pitchFamily="18" charset="0"/>
              </a:rPr>
              <a:t>«Баласс», 2013</a:t>
            </a:r>
          </a:p>
        </p:txBody>
      </p:sp>
      <p:pic>
        <p:nvPicPr>
          <p:cNvPr id="14340" name="Picture 2" descr="C:\Users\SONYA\Downloads\x_0cfeedbd.jpg"/>
          <p:cNvPicPr>
            <a:picLocks noChangeAspect="1" noChangeArrowheads="1"/>
          </p:cNvPicPr>
          <p:nvPr/>
        </p:nvPicPr>
        <p:blipFill>
          <a:blip r:embed="rId2"/>
          <a:srcRect/>
          <a:stretch>
            <a:fillRect/>
          </a:stretch>
        </p:blipFill>
        <p:spPr bwMode="auto">
          <a:xfrm>
            <a:off x="2387600" y="2133600"/>
            <a:ext cx="4697413" cy="3522663"/>
          </a:xfrm>
          <a:prstGeom prst="rect">
            <a:avLst/>
          </a:prstGeom>
          <a:noFill/>
          <a:ln w="9525">
            <a:noFill/>
            <a:miter lim="800000"/>
            <a:headEnd/>
            <a:tailEnd/>
          </a:ln>
        </p:spPr>
      </p:pic>
      <p:pic>
        <p:nvPicPr>
          <p:cNvPr id="14341" name="Picture 5" descr="sova-2"/>
          <p:cNvPicPr>
            <a:picLocks noChangeAspect="1" noChangeArrowheads="1"/>
          </p:cNvPicPr>
          <p:nvPr/>
        </p:nvPicPr>
        <p:blipFill>
          <a:blip r:embed="rId3"/>
          <a:srcRect/>
          <a:stretch>
            <a:fillRect/>
          </a:stretch>
        </p:blipFill>
        <p:spPr bwMode="auto">
          <a:xfrm>
            <a:off x="609600" y="4191000"/>
            <a:ext cx="2130425" cy="240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88640"/>
            <a:ext cx="7772400" cy="936104"/>
          </a:xfrm>
        </p:spPr>
        <p:txBody>
          <a:bodyPr/>
          <a:lstStyle/>
          <a:p>
            <a:pPr algn="ctr" fontAlgn="auto">
              <a:spcAft>
                <a:spcPts val="0"/>
              </a:spcAft>
              <a:defRPr/>
            </a:pPr>
            <a:r>
              <a:rPr lang="ru-RU" sz="4000" dirty="0" smtClean="0">
                <a:solidFill>
                  <a:srgbClr val="FFFF66"/>
                </a:solidFill>
                <a:effectLst/>
              </a:rPr>
              <a:t>Бронетехника </a:t>
            </a:r>
            <a:r>
              <a:rPr lang="ru-RU" sz="4000" dirty="0" smtClean="0">
                <a:solidFill>
                  <a:srgbClr val="FFFF66"/>
                </a:solidFill>
                <a:effectLst/>
              </a:rPr>
              <a:t>Российской </a:t>
            </a:r>
            <a:r>
              <a:rPr lang="ru-RU" sz="4000" dirty="0" smtClean="0">
                <a:solidFill>
                  <a:srgbClr val="FFFF66"/>
                </a:solidFill>
                <a:effectLst/>
              </a:rPr>
              <a:t>армии</a:t>
            </a:r>
            <a:endParaRPr lang="ru-RU" sz="4000" dirty="0">
              <a:solidFill>
                <a:srgbClr val="FFFF66"/>
              </a:solidFill>
              <a:effectLst/>
            </a:endParaRPr>
          </a:p>
        </p:txBody>
      </p:sp>
      <p:sp>
        <p:nvSpPr>
          <p:cNvPr id="23554" name="Текст 2"/>
          <p:cNvSpPr>
            <a:spLocks noGrp="1"/>
          </p:cNvSpPr>
          <p:nvPr>
            <p:ph type="body" idx="1"/>
          </p:nvPr>
        </p:nvSpPr>
        <p:spPr>
          <a:xfrm>
            <a:off x="395288" y="1196975"/>
            <a:ext cx="8497887" cy="4535488"/>
          </a:xfrm>
        </p:spPr>
        <p:txBody>
          <a:bodyPr/>
          <a:lstStyle/>
          <a:p>
            <a:pPr algn="just"/>
            <a:r>
              <a:rPr lang="ru-RU" sz="2400" b="1" smtClean="0"/>
              <a:t>Колёсная боевая машина Н.Н. Лебеденко, или Царь-танк, был построен в 1915 году. Проект машины отличался большой оригинальностью. По воспоминаниям самого Лебеденко, на идею этой машины его натолкнули среднеазиатские повозки арбы, которые благодаря колёсам большого диаметра с лёгкостью преодолевают ухабы и канавы. Поэтому, в отличие от классических танков, использующих гусеничный движитель, Царь-танк был колёсной боевой машиной и по конструкции напоминал сильно увеличенный орудийный лафет.</a:t>
            </a:r>
          </a:p>
        </p:txBody>
      </p:sp>
      <p:pic>
        <p:nvPicPr>
          <p:cNvPr id="4098" name="Picture 2" descr="C:\Users\msi\Downloads\танк 1.jpg"/>
          <p:cNvPicPr>
            <a:picLocks noChangeAspect="1" noChangeArrowheads="1"/>
          </p:cNvPicPr>
          <p:nvPr/>
        </p:nvPicPr>
        <p:blipFill>
          <a:blip r:embed="rId2"/>
          <a:srcRect/>
          <a:stretch>
            <a:fillRect/>
          </a:stretch>
        </p:blipFill>
        <p:spPr bwMode="auto">
          <a:xfrm>
            <a:off x="539750" y="1196975"/>
            <a:ext cx="8262938" cy="5422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0825" y="115888"/>
            <a:ext cx="8642350" cy="6408737"/>
          </a:xfrm>
        </p:spPr>
        <p:txBody>
          <a:bodyPr>
            <a:normAutofit/>
          </a:bodyPr>
          <a:lstStyle/>
          <a:p>
            <a:pPr algn="just">
              <a:lnSpc>
                <a:spcPct val="90000"/>
              </a:lnSpc>
            </a:pPr>
            <a:r>
              <a:rPr lang="ru-RU" sz="2700" b="1" smtClean="0"/>
              <a:t>Конструкция вездехода А.А. Пороховщико-ва была необычна. Сварной каркас опирался на одну широкую гусеницу из прорезиненной ткани, натянутую на четырёх барабанах, причём передний барабан был заметно приподнят над опорной поверхностью. Пятый барабан прижимал гусеницу сверху. В конструкции этого танка уже были предусмотрены все основные элементы современных боевых машин: броневой корпус, вооружение во вращающейся башне, двигатель внутреннего сгорания, гусеничный движитель. По хорошей дороге вездеход должен был двигаться на заднем барабане и колёсах, а на рыхлом грунте – ложиться на гусеницу.</a:t>
            </a:r>
          </a:p>
        </p:txBody>
      </p:sp>
      <p:pic>
        <p:nvPicPr>
          <p:cNvPr id="5122" name="Picture 2" descr="C:\Users\msi\Downloads\танк 2.jpg"/>
          <p:cNvPicPr>
            <a:picLocks noChangeAspect="1" noChangeArrowheads="1"/>
          </p:cNvPicPr>
          <p:nvPr/>
        </p:nvPicPr>
        <p:blipFill>
          <a:blip r:embed="rId2"/>
          <a:srcRect/>
          <a:stretch>
            <a:fillRect/>
          </a:stretch>
        </p:blipFill>
        <p:spPr bwMode="auto">
          <a:xfrm>
            <a:off x="179388" y="260350"/>
            <a:ext cx="8796337" cy="5688013"/>
          </a:xfrm>
          <a:prstGeom prst="rect">
            <a:avLst/>
          </a:prstGeom>
          <a:noFill/>
          <a:ln w="9525">
            <a:noFill/>
            <a:miter lim="800000"/>
            <a:headEnd/>
            <a:tailEnd/>
          </a:ln>
        </p:spPr>
      </p:pic>
      <p:pic>
        <p:nvPicPr>
          <p:cNvPr id="7170" name="Picture 2" descr="C:\Users\msi\Downloads\танк порох.jpg"/>
          <p:cNvPicPr>
            <a:picLocks noChangeAspect="1" noChangeArrowheads="1"/>
          </p:cNvPicPr>
          <p:nvPr/>
        </p:nvPicPr>
        <p:blipFill>
          <a:blip r:embed="rId3"/>
          <a:srcRect/>
          <a:stretch>
            <a:fillRect/>
          </a:stretch>
        </p:blipFill>
        <p:spPr bwMode="auto">
          <a:xfrm>
            <a:off x="122238" y="836613"/>
            <a:ext cx="8842375" cy="475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inVertical)">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Текст 2"/>
          <p:cNvSpPr>
            <a:spLocks noGrp="1"/>
          </p:cNvSpPr>
          <p:nvPr>
            <p:ph type="body" idx="1"/>
          </p:nvPr>
        </p:nvSpPr>
        <p:spPr>
          <a:xfrm>
            <a:off x="179388" y="260350"/>
            <a:ext cx="8856662" cy="6226175"/>
          </a:xfrm>
        </p:spPr>
        <p:txBody>
          <a:bodyPr/>
          <a:lstStyle/>
          <a:p>
            <a:pPr algn="just"/>
            <a:r>
              <a:rPr lang="ru-RU" sz="2700" b="1" smtClean="0"/>
              <a:t>Современный российский танк Т-90 оснащён оборудованием для подводного вождения, позволяющим преодолевать водные преграды глубиной до 5 м, шириной около 1000 м. Комплекс управления огнём 1А45 позволяет наводчику и командиру вести прицельную стрельбу артиллерийскими выстрелами из пушки днём и ночью с места и в движении. На башне танка установлены 12 гранатомётов для постановки аэрозольных завес.</a:t>
            </a:r>
          </a:p>
        </p:txBody>
      </p:sp>
      <p:pic>
        <p:nvPicPr>
          <p:cNvPr id="6146" name="Picture 2" descr="C:\Users\msi\Downloads\танк 3.jpg"/>
          <p:cNvPicPr>
            <a:picLocks noChangeAspect="1" noChangeArrowheads="1"/>
          </p:cNvPicPr>
          <p:nvPr/>
        </p:nvPicPr>
        <p:blipFill>
          <a:blip r:embed="rId2"/>
          <a:srcRect/>
          <a:stretch>
            <a:fillRect/>
          </a:stretch>
        </p:blipFill>
        <p:spPr bwMode="auto">
          <a:xfrm>
            <a:off x="250825" y="333375"/>
            <a:ext cx="8469313" cy="4403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16632"/>
            <a:ext cx="7772400" cy="1284456"/>
          </a:xfrm>
        </p:spPr>
        <p:txBody>
          <a:bodyPr/>
          <a:lstStyle/>
          <a:p>
            <a:pPr algn="ctr" fontAlgn="auto">
              <a:spcAft>
                <a:spcPts val="0"/>
              </a:spcAft>
              <a:defRPr/>
            </a:pPr>
            <a:r>
              <a:rPr lang="ru-RU" sz="4400" smtClean="0">
                <a:solidFill>
                  <a:srgbClr val="FFFF66"/>
                </a:solidFill>
                <a:effectLst/>
              </a:rPr>
              <a:t>Готовим праздничную открытку</a:t>
            </a:r>
            <a:endParaRPr lang="ru-RU" sz="4400">
              <a:solidFill>
                <a:srgbClr val="FFFF66"/>
              </a:solidFill>
              <a:effectLst/>
            </a:endParaRPr>
          </a:p>
        </p:txBody>
      </p:sp>
      <p:sp>
        <p:nvSpPr>
          <p:cNvPr id="26626" name="Текст 2"/>
          <p:cNvSpPr>
            <a:spLocks noGrp="1"/>
          </p:cNvSpPr>
          <p:nvPr>
            <p:ph type="body" idx="1"/>
          </p:nvPr>
        </p:nvSpPr>
        <p:spPr>
          <a:xfrm>
            <a:off x="530225" y="2705100"/>
            <a:ext cx="7772400" cy="1509713"/>
          </a:xfrm>
        </p:spPr>
        <p:txBody>
          <a:bodyPr/>
          <a:lstStyle/>
          <a:p>
            <a:endParaRPr lang="ru-RU" smtClean="0"/>
          </a:p>
        </p:txBody>
      </p:sp>
      <p:pic>
        <p:nvPicPr>
          <p:cNvPr id="3074" name="Picture 2" descr="C:\Users\SONYA\Downloads\Снимокчяс.JPG"/>
          <p:cNvPicPr>
            <a:picLocks noChangeAspect="1" noChangeArrowheads="1"/>
          </p:cNvPicPr>
          <p:nvPr/>
        </p:nvPicPr>
        <p:blipFill>
          <a:blip r:embed="rId2"/>
          <a:srcRect/>
          <a:stretch>
            <a:fillRect/>
          </a:stretch>
        </p:blipFill>
        <p:spPr bwMode="auto">
          <a:xfrm>
            <a:off x="395288" y="1401763"/>
            <a:ext cx="3895725" cy="4391025"/>
          </a:xfrm>
          <a:prstGeom prst="rect">
            <a:avLst/>
          </a:prstGeom>
          <a:noFill/>
          <a:ln w="9525">
            <a:noFill/>
            <a:miter lim="800000"/>
            <a:headEnd/>
            <a:tailEnd/>
          </a:ln>
        </p:spPr>
      </p:pic>
      <p:pic>
        <p:nvPicPr>
          <p:cNvPr id="3076" name="Picture 4" descr="C:\Users\SONYA\Downloads\Снимокавп.JPG"/>
          <p:cNvPicPr>
            <a:picLocks noChangeAspect="1" noChangeArrowheads="1"/>
          </p:cNvPicPr>
          <p:nvPr/>
        </p:nvPicPr>
        <p:blipFill>
          <a:blip r:embed="rId3"/>
          <a:srcRect/>
          <a:stretch>
            <a:fillRect/>
          </a:stretch>
        </p:blipFill>
        <p:spPr bwMode="auto">
          <a:xfrm>
            <a:off x="4884738" y="765175"/>
            <a:ext cx="3732212" cy="532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225" y="1316038"/>
            <a:ext cx="7772400" cy="1363662"/>
          </a:xfrm>
        </p:spPr>
        <p:txBody>
          <a:bodyPr/>
          <a:lstStyle/>
          <a:p>
            <a:pPr fontAlgn="auto">
              <a:spcAft>
                <a:spcPts val="0"/>
              </a:spcAft>
              <a:defRPr/>
            </a:pPr>
            <a:endParaRPr lang="ru-RU"/>
          </a:p>
        </p:txBody>
      </p:sp>
      <p:sp>
        <p:nvSpPr>
          <p:cNvPr id="27650" name="Текст 2"/>
          <p:cNvSpPr>
            <a:spLocks noGrp="1"/>
          </p:cNvSpPr>
          <p:nvPr>
            <p:ph type="body" idx="1"/>
          </p:nvPr>
        </p:nvSpPr>
        <p:spPr>
          <a:xfrm>
            <a:off x="530225" y="2705100"/>
            <a:ext cx="7772400" cy="1509713"/>
          </a:xfrm>
        </p:spPr>
        <p:txBody>
          <a:bodyPr/>
          <a:lstStyle/>
          <a:p>
            <a:endParaRPr lang="ru-RU" smtClean="0"/>
          </a:p>
        </p:txBody>
      </p:sp>
      <p:pic>
        <p:nvPicPr>
          <p:cNvPr id="2050" name="Picture 2" descr="C:\Users\SONYA\Downloads\ап"/>
          <p:cNvPicPr>
            <a:picLocks noChangeAspect="1" noChangeArrowheads="1"/>
          </p:cNvPicPr>
          <p:nvPr/>
        </p:nvPicPr>
        <p:blipFill>
          <a:blip r:embed="rId2"/>
          <a:srcRect/>
          <a:stretch>
            <a:fillRect/>
          </a:stretch>
        </p:blipFill>
        <p:spPr bwMode="auto">
          <a:xfrm>
            <a:off x="1895475" y="404813"/>
            <a:ext cx="5738813" cy="6321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548680"/>
            <a:ext cx="7772400" cy="720080"/>
          </a:xfrm>
        </p:spPr>
        <p:txBody>
          <a:bodyPr/>
          <a:lstStyle/>
          <a:p>
            <a:pPr algn="ctr" fontAlgn="auto">
              <a:spcAft>
                <a:spcPts val="0"/>
              </a:spcAft>
              <a:defRPr/>
            </a:pPr>
            <a:r>
              <a:rPr lang="ru-RU" smtClean="0">
                <a:solidFill>
                  <a:srgbClr val="FFFF66"/>
                </a:solidFill>
              </a:rPr>
              <a:t>Рефлексия</a:t>
            </a:r>
            <a:endParaRPr lang="ru-RU">
              <a:solidFill>
                <a:srgbClr val="FFFF66"/>
              </a:solidFill>
            </a:endParaRPr>
          </a:p>
        </p:txBody>
      </p:sp>
      <p:sp>
        <p:nvSpPr>
          <p:cNvPr id="3" name="Текст 2"/>
          <p:cNvSpPr>
            <a:spLocks noGrp="1"/>
          </p:cNvSpPr>
          <p:nvPr>
            <p:ph type="body" idx="1"/>
          </p:nvPr>
        </p:nvSpPr>
        <p:spPr>
          <a:xfrm>
            <a:off x="250825" y="1412875"/>
            <a:ext cx="8642350" cy="5184775"/>
          </a:xfrm>
        </p:spPr>
        <p:txBody>
          <a:bodyPr>
            <a:noAutofit/>
          </a:bodyPr>
          <a:lstStyle/>
          <a:p>
            <a:pPr algn="just"/>
            <a:r>
              <a:rPr lang="ru-RU" sz="4400" b="1" smtClean="0">
                <a:solidFill>
                  <a:srgbClr val="E2CAE1"/>
                </a:solidFill>
              </a:rPr>
              <a:t>– Что интересного узнали во время выполнения и представления проектов?</a:t>
            </a:r>
          </a:p>
          <a:p>
            <a:pPr algn="just"/>
            <a:r>
              <a:rPr lang="ru-RU" sz="4400" b="1" smtClean="0">
                <a:solidFill>
                  <a:srgbClr val="FFCC00"/>
                </a:solidFill>
              </a:rPr>
              <a:t>– Какая листовка понравилась вам больше всего?</a:t>
            </a:r>
          </a:p>
          <a:p>
            <a:pPr algn="just"/>
            <a:r>
              <a:rPr lang="ru-RU" sz="4400" b="1" smtClean="0"/>
              <a:t>– Выступление какой группы было самым ярким?</a:t>
            </a:r>
          </a:p>
          <a:p>
            <a:pPr algn="ctr"/>
            <a:endParaRPr lang="ru-RU" sz="4400" smtClean="0">
              <a:solidFill>
                <a:srgbClr val="0000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60648"/>
            <a:ext cx="8146104" cy="792088"/>
          </a:xfrm>
        </p:spPr>
        <p:txBody>
          <a:bodyPr/>
          <a:lstStyle/>
          <a:p>
            <a:pPr algn="ctr" fontAlgn="auto">
              <a:spcAft>
                <a:spcPts val="0"/>
              </a:spcAft>
              <a:defRPr/>
            </a:pPr>
            <a:r>
              <a:rPr lang="ru-RU" sz="4800" smtClean="0">
                <a:solidFill>
                  <a:srgbClr val="FFFF66"/>
                </a:solidFill>
                <a:effectLst/>
              </a:rPr>
              <a:t>План работы над проектом</a:t>
            </a:r>
            <a:endParaRPr lang="ru-RU" sz="4800">
              <a:solidFill>
                <a:srgbClr val="FFFF66"/>
              </a:solidFill>
              <a:effectLst/>
            </a:endParaRPr>
          </a:p>
        </p:txBody>
      </p:sp>
      <p:sp>
        <p:nvSpPr>
          <p:cNvPr id="15362" name="Текст 2"/>
          <p:cNvSpPr>
            <a:spLocks noGrp="1"/>
          </p:cNvSpPr>
          <p:nvPr>
            <p:ph type="body" idx="1"/>
          </p:nvPr>
        </p:nvSpPr>
        <p:spPr>
          <a:xfrm>
            <a:off x="530225" y="2705100"/>
            <a:ext cx="7772400" cy="1509713"/>
          </a:xfrm>
        </p:spPr>
        <p:txBody>
          <a:bodyPr/>
          <a:lstStyle/>
          <a:p>
            <a:endParaRPr lang="ru-RU" smtClean="0"/>
          </a:p>
        </p:txBody>
      </p:sp>
      <p:sp>
        <p:nvSpPr>
          <p:cNvPr id="4" name="Скругленный прямоугольник 3"/>
          <p:cNvSpPr/>
          <p:nvPr/>
        </p:nvSpPr>
        <p:spPr>
          <a:xfrm>
            <a:off x="251520" y="1268760"/>
            <a:ext cx="8640960" cy="532859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342900" indent="-342900">
              <a:buFont typeface="Calibri" pitchFamily="34" charset="0"/>
              <a:buAutoNum type="arabicPeriod"/>
            </a:pPr>
            <a:r>
              <a:rPr lang="ru-RU" sz="3600">
                <a:solidFill>
                  <a:srgbClr val="002060"/>
                </a:solidFill>
              </a:rPr>
              <a:t>Формирование групп.</a:t>
            </a:r>
          </a:p>
          <a:p>
            <a:pPr marL="342900" indent="-342900">
              <a:buFont typeface="Calibri" pitchFamily="34" charset="0"/>
              <a:buAutoNum type="arabicPeriod"/>
            </a:pPr>
            <a:r>
              <a:rPr lang="ru-RU" sz="3600">
                <a:solidFill>
                  <a:srgbClr val="002060"/>
                </a:solidFill>
              </a:rPr>
              <a:t> Выбор своих тем в рамках общей темы.</a:t>
            </a:r>
          </a:p>
          <a:p>
            <a:pPr marL="342900" indent="-342900">
              <a:buFont typeface="Calibri" pitchFamily="34" charset="0"/>
              <a:buAutoNum type="arabicPeriod"/>
            </a:pPr>
            <a:r>
              <a:rPr lang="ru-RU" sz="3600">
                <a:solidFill>
                  <a:srgbClr val="002060"/>
                </a:solidFill>
              </a:rPr>
              <a:t> Сбор материала по теме.</a:t>
            </a:r>
          </a:p>
          <a:p>
            <a:pPr marL="342900" indent="-342900">
              <a:buFont typeface="Calibri" pitchFamily="34" charset="0"/>
              <a:buAutoNum type="arabicPeriod"/>
            </a:pPr>
            <a:r>
              <a:rPr lang="ru-RU" sz="3600">
                <a:solidFill>
                  <a:srgbClr val="002060"/>
                </a:solidFill>
              </a:rPr>
              <a:t> Подготовка листовки по выбранной тематике и выступления.</a:t>
            </a:r>
          </a:p>
          <a:p>
            <a:pPr marL="342900" indent="-342900">
              <a:buFont typeface="Calibri" pitchFamily="34" charset="0"/>
              <a:buAutoNum type="arabicPeriod"/>
            </a:pPr>
            <a:r>
              <a:rPr lang="ru-RU" sz="3600">
                <a:solidFill>
                  <a:srgbClr val="002060"/>
                </a:solidFill>
              </a:rPr>
              <a:t> Подготовка поздравительной открытки.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225" y="1316038"/>
            <a:ext cx="7772400" cy="1363662"/>
          </a:xfrm>
        </p:spPr>
        <p:txBody>
          <a:bodyPr/>
          <a:lstStyle/>
          <a:p>
            <a:pPr fontAlgn="auto">
              <a:spcAft>
                <a:spcPts val="0"/>
              </a:spcAft>
              <a:defRPr/>
            </a:pPr>
            <a:endParaRPr lang="ru-RU"/>
          </a:p>
        </p:txBody>
      </p:sp>
      <p:sp>
        <p:nvSpPr>
          <p:cNvPr id="16386" name="Текст 2"/>
          <p:cNvSpPr>
            <a:spLocks noGrp="1"/>
          </p:cNvSpPr>
          <p:nvPr>
            <p:ph type="body" idx="1"/>
          </p:nvPr>
        </p:nvSpPr>
        <p:spPr>
          <a:xfrm>
            <a:off x="530225" y="2705100"/>
            <a:ext cx="7772400" cy="1509713"/>
          </a:xfrm>
        </p:spPr>
        <p:txBody>
          <a:bodyPr/>
          <a:lstStyle/>
          <a:p>
            <a:endParaRPr lang="ru-RU" smtClean="0"/>
          </a:p>
        </p:txBody>
      </p:sp>
      <p:sp>
        <p:nvSpPr>
          <p:cNvPr id="4" name="Скругленный прямоугольник 3"/>
          <p:cNvSpPr/>
          <p:nvPr/>
        </p:nvSpPr>
        <p:spPr>
          <a:xfrm>
            <a:off x="251520" y="260648"/>
            <a:ext cx="8568952" cy="617712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endParaRPr lang="ru-RU" sz="3600">
              <a:solidFill>
                <a:srgbClr val="002060"/>
              </a:solidFill>
            </a:endParaRPr>
          </a:p>
          <a:p>
            <a:pPr algn="ctr"/>
            <a:r>
              <a:rPr lang="ru-RU" sz="3600" b="1">
                <a:solidFill>
                  <a:srgbClr val="002060"/>
                </a:solidFill>
              </a:rPr>
              <a:t>Примерная тематика для проекта:</a:t>
            </a:r>
          </a:p>
          <a:p>
            <a:r>
              <a:rPr lang="ru-RU" sz="3600" b="1">
                <a:solidFill>
                  <a:srgbClr val="002060"/>
                </a:solidFill>
              </a:rPr>
              <a:t>1. Военные самолёты Российской армии.</a:t>
            </a:r>
          </a:p>
          <a:p>
            <a:r>
              <a:rPr lang="ru-RU" sz="3600" b="1">
                <a:solidFill>
                  <a:srgbClr val="002060"/>
                </a:solidFill>
              </a:rPr>
              <a:t>2. Военные вертолёты Российской армии.</a:t>
            </a:r>
          </a:p>
          <a:p>
            <a:r>
              <a:rPr lang="ru-RU" sz="3600" b="1">
                <a:solidFill>
                  <a:srgbClr val="002060"/>
                </a:solidFill>
              </a:rPr>
              <a:t>3. Бронетехника Российской армии.</a:t>
            </a:r>
          </a:p>
          <a:p>
            <a:r>
              <a:rPr lang="ru-RU" sz="3600" b="1">
                <a:solidFill>
                  <a:srgbClr val="002060"/>
                </a:solidFill>
              </a:rPr>
              <a:t>4. Боевые корабли Российского флота.</a:t>
            </a:r>
          </a:p>
          <a:p>
            <a:pPr algn="ctr"/>
            <a:endParaRPr lang="ru-RU" sz="440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496944" cy="1340768"/>
          </a:xfrm>
        </p:spPr>
        <p:txBody>
          <a:bodyPr/>
          <a:lstStyle/>
          <a:p>
            <a:pPr algn="ctr" fontAlgn="auto">
              <a:spcAft>
                <a:spcPts val="0"/>
              </a:spcAft>
              <a:defRPr/>
            </a:pPr>
            <a:r>
              <a:rPr lang="ru-RU" sz="4400" smtClean="0">
                <a:solidFill>
                  <a:srgbClr val="002060"/>
                </a:solidFill>
                <a:effectLst/>
              </a:rPr>
              <a:t/>
            </a:r>
            <a:br>
              <a:rPr lang="ru-RU" sz="4400" smtClean="0">
                <a:solidFill>
                  <a:srgbClr val="002060"/>
                </a:solidFill>
                <a:effectLst/>
              </a:rPr>
            </a:br>
            <a:r>
              <a:rPr lang="ru-RU" sz="4400" smtClean="0">
                <a:solidFill>
                  <a:srgbClr val="002060"/>
                </a:solidFill>
                <a:effectLst/>
              </a:rPr>
              <a:t/>
            </a:r>
            <a:br>
              <a:rPr lang="ru-RU" sz="4400" smtClean="0">
                <a:solidFill>
                  <a:srgbClr val="002060"/>
                </a:solidFill>
                <a:effectLst/>
              </a:rPr>
            </a:br>
            <a:r>
              <a:rPr lang="ru-RU" sz="4400">
                <a:solidFill>
                  <a:srgbClr val="002060"/>
                </a:solidFill>
                <a:effectLst/>
              </a:rPr>
              <a:t/>
            </a:r>
            <a:br>
              <a:rPr lang="ru-RU" sz="4400">
                <a:solidFill>
                  <a:srgbClr val="002060"/>
                </a:solidFill>
                <a:effectLst/>
              </a:rPr>
            </a:br>
            <a:r>
              <a:rPr lang="ru-RU" sz="4400" smtClean="0">
                <a:solidFill>
                  <a:srgbClr val="002060"/>
                </a:solidFill>
                <a:effectLst/>
              </a:rPr>
              <a:t/>
            </a:r>
            <a:br>
              <a:rPr lang="ru-RU" sz="4400" smtClean="0">
                <a:solidFill>
                  <a:srgbClr val="002060"/>
                </a:solidFill>
                <a:effectLst/>
              </a:rPr>
            </a:br>
            <a:r>
              <a:rPr lang="ru-RU" sz="4400" smtClean="0">
                <a:solidFill>
                  <a:srgbClr val="FFFF66"/>
                </a:solidFill>
                <a:effectLst/>
              </a:rPr>
              <a:t>Военные </a:t>
            </a:r>
            <a:r>
              <a:rPr lang="ru-RU" sz="4400">
                <a:solidFill>
                  <a:srgbClr val="FFFF66"/>
                </a:solidFill>
                <a:effectLst/>
              </a:rPr>
              <a:t>самолёты Российской </a:t>
            </a:r>
            <a:r>
              <a:rPr lang="ru-RU" sz="4400" smtClean="0">
                <a:solidFill>
                  <a:srgbClr val="FFFF66"/>
                </a:solidFill>
                <a:effectLst/>
              </a:rPr>
              <a:t>армии</a:t>
            </a:r>
            <a:endParaRPr lang="ru-RU" sz="4400">
              <a:solidFill>
                <a:srgbClr val="FFFF66"/>
              </a:solidFill>
              <a:effectLst/>
            </a:endParaRPr>
          </a:p>
        </p:txBody>
      </p:sp>
      <p:sp>
        <p:nvSpPr>
          <p:cNvPr id="17410" name="Текст 2"/>
          <p:cNvSpPr>
            <a:spLocks noGrp="1"/>
          </p:cNvSpPr>
          <p:nvPr>
            <p:ph type="body" idx="1"/>
          </p:nvPr>
        </p:nvSpPr>
        <p:spPr>
          <a:xfrm>
            <a:off x="250825" y="1557338"/>
            <a:ext cx="8569325" cy="4751387"/>
          </a:xfrm>
        </p:spPr>
        <p:txBody>
          <a:bodyPr/>
          <a:lstStyle/>
          <a:p>
            <a:pPr algn="just"/>
            <a:r>
              <a:rPr lang="ru-RU" sz="2800" b="1" smtClean="0"/>
              <a:t>Первая Мировая война ознаменовалась достаточно активным применением авиации в боевых действиях, причём не только на суше, но и на море. В годы войны зародилась истребительная, бомбардировочная, дальняя и морская авиация России.</a:t>
            </a:r>
          </a:p>
        </p:txBody>
      </p:sp>
      <p:pic>
        <p:nvPicPr>
          <p:cNvPr id="1026" name="Picture 2" descr="C:\Users\msi\Downloads\авиация 1.jpg"/>
          <p:cNvPicPr>
            <a:picLocks noChangeAspect="1" noChangeArrowheads="1"/>
          </p:cNvPicPr>
          <p:nvPr/>
        </p:nvPicPr>
        <p:blipFill>
          <a:blip r:embed="rId2"/>
          <a:srcRect/>
          <a:stretch>
            <a:fillRect/>
          </a:stretch>
        </p:blipFill>
        <p:spPr bwMode="auto">
          <a:xfrm>
            <a:off x="179388" y="692150"/>
            <a:ext cx="8569325" cy="6427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250825" y="620713"/>
            <a:ext cx="8569325" cy="3960812"/>
          </a:xfrm>
        </p:spPr>
        <p:txBody>
          <a:bodyPr/>
          <a:lstStyle/>
          <a:p>
            <a:pPr algn="just"/>
            <a:r>
              <a:rPr lang="ru-RU" sz="2800" b="1" smtClean="0"/>
              <a:t>Во время Великой Отечественной войны  самым известным был советский штурмовик Ил-2 (наши называли его «Горбатым» и «Летающим танком», а немцы – «Мясником»). Применялся на небольших высотах, притягивая к себе огонь не только вражеской зенитной артиллерии, но и стрелкового оружия пехоты. До 1943 года звание Героя Советского Союза присваивалось за 30 боевых вылетов на Ил-2.</a:t>
            </a:r>
          </a:p>
        </p:txBody>
      </p:sp>
      <p:pic>
        <p:nvPicPr>
          <p:cNvPr id="3074" name="Picture 2" descr="C:\Users\msi\Downloads\авиация 3.jpg"/>
          <p:cNvPicPr>
            <a:picLocks noChangeAspect="1" noChangeArrowheads="1"/>
          </p:cNvPicPr>
          <p:nvPr/>
        </p:nvPicPr>
        <p:blipFill>
          <a:blip r:embed="rId2"/>
          <a:srcRect/>
          <a:stretch>
            <a:fillRect/>
          </a:stretch>
        </p:blipFill>
        <p:spPr bwMode="auto">
          <a:xfrm>
            <a:off x="323850" y="476250"/>
            <a:ext cx="8520113" cy="511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Текст 2"/>
          <p:cNvSpPr>
            <a:spLocks noGrp="1"/>
          </p:cNvSpPr>
          <p:nvPr>
            <p:ph type="body" idx="1"/>
          </p:nvPr>
        </p:nvSpPr>
        <p:spPr>
          <a:xfrm>
            <a:off x="530225" y="620713"/>
            <a:ext cx="8218488" cy="5256212"/>
          </a:xfrm>
        </p:spPr>
        <p:txBody>
          <a:bodyPr/>
          <a:lstStyle/>
          <a:p>
            <a:pPr algn="just"/>
            <a:r>
              <a:rPr lang="ru-RU" sz="2400" b="1" smtClean="0"/>
              <a:t>«Русские Витязи»! Кто не знает их сейчас? Кто не устремляет свой взор в небо, услышав нарастающий гул их мощных боевых машин? Сколько мальчишек мечтает быть похожими на этих сильных духом, отважных и мужественных лётчиков? </a:t>
            </a:r>
          </a:p>
          <a:p>
            <a:pPr algn="just"/>
            <a:r>
              <a:rPr lang="ru-RU" sz="2400" b="1" smtClean="0"/>
              <a:t>Всё началось с того, что в мае 1989 года на вооружение 1-й авиационной эскадрильи Центра показа авиационной техники (тогда 234-й истребительно-авиационный полк) поступили истребители Су-27. Опытные лётчики быстро освоили новую технику и вскоре приступили к тренировочным полётам в составе пары, тройки, а затем и четвёрки машин в строю «ромб». </a:t>
            </a:r>
            <a:br>
              <a:rPr lang="ru-RU" sz="2400" b="1" smtClean="0"/>
            </a:br>
            <a:endParaRPr lang="ru-RU" sz="2400" b="1" smtClean="0"/>
          </a:p>
        </p:txBody>
      </p:sp>
      <p:pic>
        <p:nvPicPr>
          <p:cNvPr id="2050" name="Picture 2" descr="C:\Users\msi\Downloads\авиация 2.jpg"/>
          <p:cNvPicPr>
            <a:picLocks noChangeAspect="1" noChangeArrowheads="1"/>
          </p:cNvPicPr>
          <p:nvPr/>
        </p:nvPicPr>
        <p:blipFill>
          <a:blip r:embed="rId2"/>
          <a:srcRect/>
          <a:stretch>
            <a:fillRect/>
          </a:stretch>
        </p:blipFill>
        <p:spPr bwMode="auto">
          <a:xfrm>
            <a:off x="539750" y="333375"/>
            <a:ext cx="8207375" cy="6215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496944" cy="1340768"/>
          </a:xfrm>
        </p:spPr>
        <p:txBody>
          <a:bodyPr/>
          <a:lstStyle/>
          <a:p>
            <a:pPr algn="ctr" fontAlgn="auto">
              <a:spcAft>
                <a:spcPts val="0"/>
              </a:spcAft>
              <a:defRPr/>
            </a:pPr>
            <a:r>
              <a:rPr lang="ru-RU" sz="4400" dirty="0" smtClean="0">
                <a:solidFill>
                  <a:srgbClr val="002060"/>
                </a:solidFill>
                <a:effectLst/>
              </a:rPr>
              <a:t/>
            </a:r>
            <a:br>
              <a:rPr lang="ru-RU" sz="4400" dirty="0" smtClean="0">
                <a:solidFill>
                  <a:srgbClr val="002060"/>
                </a:solidFill>
                <a:effectLst/>
              </a:rPr>
            </a:br>
            <a:r>
              <a:rPr lang="ru-RU" sz="4400" dirty="0" smtClean="0">
                <a:solidFill>
                  <a:srgbClr val="002060"/>
                </a:solidFill>
                <a:effectLst/>
              </a:rPr>
              <a:t/>
            </a:r>
            <a:br>
              <a:rPr lang="ru-RU" sz="4400" dirty="0" smtClean="0">
                <a:solidFill>
                  <a:srgbClr val="002060"/>
                </a:solidFill>
                <a:effectLst/>
              </a:rPr>
            </a:br>
            <a:r>
              <a:rPr lang="ru-RU" sz="4400" dirty="0">
                <a:solidFill>
                  <a:srgbClr val="002060"/>
                </a:solidFill>
                <a:effectLst/>
              </a:rPr>
              <a:t/>
            </a:r>
            <a:br>
              <a:rPr lang="ru-RU" sz="4400" dirty="0">
                <a:solidFill>
                  <a:srgbClr val="002060"/>
                </a:solidFill>
                <a:effectLst/>
              </a:rPr>
            </a:br>
            <a:r>
              <a:rPr lang="ru-RU" sz="4400" dirty="0" smtClean="0">
                <a:solidFill>
                  <a:srgbClr val="002060"/>
                </a:solidFill>
                <a:effectLst/>
              </a:rPr>
              <a:t/>
            </a:r>
            <a:br>
              <a:rPr lang="ru-RU" sz="4400" dirty="0" smtClean="0">
                <a:solidFill>
                  <a:srgbClr val="002060"/>
                </a:solidFill>
                <a:effectLst/>
              </a:rPr>
            </a:br>
            <a:r>
              <a:rPr lang="ru-RU" sz="4400" dirty="0" smtClean="0">
                <a:solidFill>
                  <a:srgbClr val="FFFF66"/>
                </a:solidFill>
                <a:effectLst/>
              </a:rPr>
              <a:t>Военные </a:t>
            </a:r>
            <a:r>
              <a:rPr lang="ru-RU" sz="4400" dirty="0" smtClean="0">
                <a:solidFill>
                  <a:srgbClr val="FFFF66"/>
                </a:solidFill>
                <a:effectLst/>
              </a:rPr>
              <a:t>вертолёты </a:t>
            </a:r>
            <a:r>
              <a:rPr lang="ru-RU" sz="4400" dirty="0" smtClean="0">
                <a:solidFill>
                  <a:srgbClr val="FFFF66"/>
                </a:solidFill>
                <a:effectLst/>
              </a:rPr>
              <a:t>Российской армии</a:t>
            </a:r>
            <a:endParaRPr lang="ru-RU" sz="4400" dirty="0">
              <a:solidFill>
                <a:srgbClr val="FFFF66"/>
              </a:solidFill>
              <a:effectLst/>
            </a:endParaRPr>
          </a:p>
        </p:txBody>
      </p:sp>
      <p:sp>
        <p:nvSpPr>
          <p:cNvPr id="20482" name="Текст 2"/>
          <p:cNvSpPr>
            <a:spLocks noGrp="1"/>
          </p:cNvSpPr>
          <p:nvPr>
            <p:ph type="body" idx="1"/>
          </p:nvPr>
        </p:nvSpPr>
        <p:spPr>
          <a:xfrm>
            <a:off x="179388" y="1484313"/>
            <a:ext cx="8856662" cy="5113337"/>
          </a:xfrm>
        </p:spPr>
        <p:txBody>
          <a:bodyPr/>
          <a:lstStyle/>
          <a:p>
            <a:pPr algn="just"/>
            <a:r>
              <a:rPr lang="ru-RU" sz="2600" b="1" smtClean="0"/>
              <a:t>В 1910 году Б.Н. Юрьев разрабатывает одновинтовую схему вертолёта. Она остаётся самой популярной даже в наши дни. Для того чтобы огромный реактивный момент, развиваемый одним винтом, не заставил вращаться сам корпус вертолёта в обратную сторону, изобретатель применил дополнительные рулевые винты, расположенные справа и слева от несущего винта.</a:t>
            </a:r>
          </a:p>
        </p:txBody>
      </p:sp>
      <p:pic>
        <p:nvPicPr>
          <p:cNvPr id="5122" name="Picture 2" descr="C:\Users\msi\Downloads\ветролет.jpg"/>
          <p:cNvPicPr>
            <a:picLocks noChangeAspect="1" noChangeArrowheads="1"/>
          </p:cNvPicPr>
          <p:nvPr/>
        </p:nvPicPr>
        <p:blipFill>
          <a:blip r:embed="rId2"/>
          <a:srcRect/>
          <a:stretch>
            <a:fillRect/>
          </a:stretch>
        </p:blipFill>
        <p:spPr bwMode="auto">
          <a:xfrm>
            <a:off x="179388" y="1555750"/>
            <a:ext cx="8810625" cy="3960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Текст 2"/>
          <p:cNvSpPr>
            <a:spLocks noGrp="1"/>
          </p:cNvSpPr>
          <p:nvPr>
            <p:ph type="body" idx="1"/>
          </p:nvPr>
        </p:nvSpPr>
        <p:spPr>
          <a:xfrm>
            <a:off x="250825" y="476250"/>
            <a:ext cx="8642350" cy="6192838"/>
          </a:xfrm>
        </p:spPr>
        <p:txBody>
          <a:bodyPr/>
          <a:lstStyle/>
          <a:p>
            <a:pPr algn="just"/>
            <a:r>
              <a:rPr lang="ru-RU" sz="2400" b="1" smtClean="0"/>
              <a:t>   Первый советский вертолёт был построен под руководством А.М. Черёмухина в августе 1930 года. Это первый в мире по-настоящему летавший вертолёт. После этого аппарат был перевезён на один из подмосковных военных аэродромов. Уже в сентябре 1930 года вертолёт свободно маневрировал на высоте 10–15 м от земли, а поздней осенью высота его полёта достигла 50 м. Ещё два года понадобилось на то, чтобы «научить» первый советский вертолёт подниматься на высоту 605 м. Это был выдающийся для того времени успех. На тот момент это был абсолютный мировой рекорд! Достаточно сказать, что официально зарегистрированный в то время мировой рекорд высоты полёта на вертолёте (итальянский вертолёт «Асканио») составлял всего 18 м. </a:t>
            </a:r>
          </a:p>
        </p:txBody>
      </p:sp>
      <p:pic>
        <p:nvPicPr>
          <p:cNvPr id="6146" name="Picture 2" descr="C:\Users\msi\Downloads\вертолет ч.jpg"/>
          <p:cNvPicPr>
            <a:picLocks noChangeAspect="1" noChangeArrowheads="1"/>
          </p:cNvPicPr>
          <p:nvPr/>
        </p:nvPicPr>
        <p:blipFill>
          <a:blip r:embed="rId2"/>
          <a:srcRect/>
          <a:stretch>
            <a:fillRect/>
          </a:stretch>
        </p:blipFill>
        <p:spPr bwMode="auto">
          <a:xfrm>
            <a:off x="323850" y="620713"/>
            <a:ext cx="8642350" cy="5497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Текст 2"/>
          <p:cNvSpPr>
            <a:spLocks noGrp="1"/>
          </p:cNvSpPr>
          <p:nvPr>
            <p:ph type="body" idx="1"/>
          </p:nvPr>
        </p:nvSpPr>
        <p:spPr>
          <a:xfrm>
            <a:off x="530225" y="620713"/>
            <a:ext cx="7772400" cy="5976937"/>
          </a:xfrm>
        </p:spPr>
        <p:txBody>
          <a:bodyPr/>
          <a:lstStyle/>
          <a:p>
            <a:pPr algn="just"/>
            <a:r>
              <a:rPr lang="ru-RU" sz="2800" b="1" smtClean="0"/>
              <a:t>Многоцелевой всепогодный боевой вертолёт Ка-52 «Аллигатор» – двухместная модификация ударного Ка-50. Предназначен для решения широкого круга боевых задач днём и ночью в любое время года с применением всех средств поражения Ка-50. Это командирская машина армейской авиации, призванная повысить эффективность групповых действий боевых вертолётов.</a:t>
            </a:r>
            <a:br>
              <a:rPr lang="ru-RU" sz="2800" b="1" smtClean="0"/>
            </a:br>
            <a:endParaRPr lang="ru-RU" sz="2800" b="1" smtClean="0"/>
          </a:p>
        </p:txBody>
      </p:sp>
      <p:pic>
        <p:nvPicPr>
          <p:cNvPr id="4098" name="Picture 2" descr="C:\Users\msi\Downloads\ка-52.jpg"/>
          <p:cNvPicPr>
            <a:picLocks noChangeAspect="1" noChangeArrowheads="1"/>
          </p:cNvPicPr>
          <p:nvPr/>
        </p:nvPicPr>
        <p:blipFill>
          <a:blip r:embed="rId2"/>
          <a:srcRect/>
          <a:stretch>
            <a:fillRect/>
          </a:stretch>
        </p:blipFill>
        <p:spPr bwMode="auto">
          <a:xfrm>
            <a:off x="395288" y="549275"/>
            <a:ext cx="8386762" cy="5881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2.xml><?xml version="1.0" encoding="utf-8"?>
<a:themeOverride xmlns:a="http://schemas.openxmlformats.org/drawingml/2006/main">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emplate/>
  <TotalTime>211</TotalTime>
  <Words>504</Words>
  <Application>Microsoft Office PowerPoint</Application>
  <PresentationFormat>Экран (4:3)</PresentationFormat>
  <Paragraphs>33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 Поздравляем защитников Отечества!</vt:lpstr>
      <vt:lpstr>План работы над проектом</vt:lpstr>
      <vt:lpstr>Презентация PowerPoint</vt:lpstr>
      <vt:lpstr>    Военные самолёты Российской армии</vt:lpstr>
      <vt:lpstr>Презентация PowerPoint</vt:lpstr>
      <vt:lpstr>Презентация PowerPoint</vt:lpstr>
      <vt:lpstr>    Военные вертолёты Российской армии</vt:lpstr>
      <vt:lpstr>Презентация PowerPoint</vt:lpstr>
      <vt:lpstr>Презентация PowerPoint</vt:lpstr>
      <vt:lpstr>Бронетехника Российской армии</vt:lpstr>
      <vt:lpstr>Презентация PowerPoint</vt:lpstr>
      <vt:lpstr>Презентация PowerPoint</vt:lpstr>
      <vt:lpstr>Готовим праздничную открытку</vt:lpstr>
      <vt:lpstr>Презентация PowerPoint</vt:lpstr>
      <vt:lpstr>Рефлексия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Софья</dc:creator>
  <cp:lastModifiedBy>Светлана</cp:lastModifiedBy>
  <cp:revision>29</cp:revision>
  <dcterms:created xsi:type="dcterms:W3CDTF">2012-09-17T15:13:52Z</dcterms:created>
  <dcterms:modified xsi:type="dcterms:W3CDTF">2013-05-30T10:58:56Z</dcterms:modified>
</cp:coreProperties>
</file>