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3" r:id="rId3"/>
    <p:sldId id="284" r:id="rId4"/>
    <p:sldId id="285" r:id="rId5"/>
    <p:sldId id="286" r:id="rId6"/>
    <p:sldId id="287" r:id="rId7"/>
    <p:sldId id="266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D10"/>
    <a:srgbClr val="0000FF"/>
    <a:srgbClr val="80000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9408" autoAdjust="0"/>
  </p:normalViewPr>
  <p:slideViewPr>
    <p:cSldViewPr>
      <p:cViewPr varScale="1">
        <p:scale>
          <a:sx n="73" d="100"/>
          <a:sy n="73" d="100"/>
        </p:scale>
        <p:origin x="-660" y="-90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9F19602-BA6F-4883-A008-14DFB7FCBF39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40BE03-23FE-4E43-9A3E-3571ADAC59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A19A1-2081-4EED-A41A-1F71F96B1CD3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A98B6-22AA-4F1C-A440-1F5ECA4C2C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EC1DD-9327-4784-887A-B2DC2962791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0B113-9A3B-48F1-B6A2-F3EC688B7A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93299-9C1A-4C34-832A-6C7DD356A6E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8993C-2C08-4CCA-A183-E75AA59F15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97D32-077A-4F08-A1AB-BD320A210E2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D846-717C-4580-8A1A-1B805426FA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3584A-9DF3-409C-8E30-B40D6E55B2C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ECCD6-9343-45D9-B357-367B7163FC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511BD-262C-453B-8078-02695065B92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F879E-B4E0-40A9-9D37-AF67DF5ACB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FDBDF-6F25-4792-A14E-B5A95DE98293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A0A8D-518B-4921-AA60-EE553B3D1A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FB392-CB8E-4DD3-B142-A625FC2489E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06BB1-C289-43FF-A54C-8AA2D649BE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D49C-0DC1-4FE4-A224-EC69249E09B2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B2159-1E24-4B90-950A-CD6CB41558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33644-CFA4-45D2-AFE3-B4C875284B3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86DAD-82F6-4FAB-9BA5-6BA984B7A3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9C16D-A7BB-484A-8562-78815356C40A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0F852-ACE6-480D-94FC-9A72FA51E6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D41ED8-4AAB-4F18-AD31-3A0074720D82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9761F6-2E49-4A4B-B0F9-6CAAE09CA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8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 Вычисления с целыми числами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ru-RU" sz="3000" b="1">
                <a:solidFill>
                  <a:srgbClr val="151515"/>
                </a:solidFill>
              </a:rPr>
              <a:t>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ЦЕЛЫЕ 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Вычисления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целыми числами</a:t>
            </a:r>
          </a:p>
        </p:txBody>
      </p:sp>
      <p:sp>
        <p:nvSpPr>
          <p:cNvPr id="1536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Распределительный закон</a:t>
            </a:r>
          </a:p>
        </p:txBody>
      </p:sp>
      <p:sp>
        <p:nvSpPr>
          <p:cNvPr id="15364" name="TextBox 16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целых чисел справедлив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распределительный закон: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214563"/>
            <a:ext cx="8642350" cy="37385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При умножении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суммы двух целых чисел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на целое число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можно</a:t>
            </a:r>
            <a:r>
              <a:rPr lang="en-US" sz="3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умножить на это число каждое слагаемое в отдельности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и сложить полученные</a:t>
            </a:r>
            <a:r>
              <a:rPr lang="en-US" sz="3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произведения:</a:t>
            </a: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Вычисления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целыми числами</a:t>
            </a:r>
          </a:p>
        </p:txBody>
      </p:sp>
      <p:sp>
        <p:nvSpPr>
          <p:cNvPr id="1638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Распределительный закон</a:t>
            </a:r>
          </a:p>
        </p:txBody>
      </p:sp>
      <p:sp>
        <p:nvSpPr>
          <p:cNvPr id="16388" name="TextBox 16"/>
          <p:cNvSpPr txBox="1">
            <a:spLocks noChangeArrowheads="1"/>
          </p:cNvSpPr>
          <p:nvPr/>
        </p:nvSpPr>
        <p:spPr bwMode="auto">
          <a:xfrm>
            <a:off x="250825" y="12684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Полное название этого закона «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распределительный закон умножения относительно сложения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  <a:endParaRPr lang="en-US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79876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Его также называют</a:t>
            </a:r>
            <a:endParaRPr lang="en-US" sz="3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правило</a:t>
            </a:r>
            <a:r>
              <a:rPr lang="en-US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умножения</a:t>
            </a:r>
            <a:endParaRPr lang="en-US" sz="30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суммы на число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329113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868863"/>
            <a:ext cx="8642350" cy="16462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–7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+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· (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= (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–7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· (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+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· (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Действительно, выражение в левой части равно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4 · (–4) = –16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 выражение в правой части равно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28 – 44 = –16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Вычисления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целыми числами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Распределительный закон</a:t>
            </a:r>
          </a:p>
        </p:txBody>
      </p:sp>
      <p:sp>
        <p:nvSpPr>
          <p:cNvPr id="17412" name="TextBox 16"/>
          <p:cNvSpPr txBox="1">
            <a:spLocks noChangeArrowheads="1"/>
          </p:cNvSpPr>
          <p:nvPr/>
        </p:nvSpPr>
        <p:spPr bwMode="auto">
          <a:xfrm>
            <a:off x="250825" y="1268413"/>
            <a:ext cx="8642350" cy="1785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Распределительный закон остаётся справедливым не только для двух, но и для любого другого количества слагаемых, например: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l-PL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(u + v + х + y)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z = u · z + v · z + х · z + y · z.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128963"/>
            <a:ext cx="8642350" cy="2508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Правило умножения разности на число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(или, по-другому,</a:t>
            </a:r>
          </a:p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распределительный закон умножения относительно вычитания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):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Вычисления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целыми числами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Распределительный закон</a:t>
            </a:r>
          </a:p>
        </p:txBody>
      </p:sp>
      <p:sp>
        <p:nvSpPr>
          <p:cNvPr id="18436" name="TextBox 16"/>
          <p:cNvSpPr txBox="1">
            <a:spLocks noChangeArrowheads="1"/>
          </p:cNvSpPr>
          <p:nvPr/>
        </p:nvSpPr>
        <p:spPr bwMode="auto">
          <a:xfrm>
            <a:off x="250825" y="1268413"/>
            <a:ext cx="8642350" cy="44021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целых чисел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правило умножения разности на число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тоже остаётся верным,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но в нём нет необходимости –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ведь вычитание целых чисел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сводится к сложению, и поэтому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это правило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получить из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правила умножения суммы на число: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(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(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–y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))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(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–y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endParaRPr lang="en-US" sz="35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Вычисления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целыми числами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Раскрытие скобок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вынесение за скобки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0825" y="1268413"/>
            <a:ext cx="8642350" cy="3940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Так же, как и для натуральных чисел,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замена выражения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0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pl-PL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0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на равное ему выражение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pl-PL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0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0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pl-PL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0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раскрытием скобок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а замена выражения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pl-PL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0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0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pl-PL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0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на равное ему выражение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0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pl-PL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0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вынесением за скобки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(общего множителя </a:t>
            </a:r>
            <a:r>
              <a:rPr lang="ru-RU" sz="30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0482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0484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0486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48926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 значения выражений:</a:t>
            </a: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</a:rPr>
              <a:t>((–16) + (–1) – 2) · (–12) + 17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</a:rPr>
              <a:t>(–9) – 17 · (4 + 11)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</a:rPr>
              <a:t>4 · 11 – ((–16) – 0 · (–2))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</a:rPr>
              <a:t>6 · (–15) </a:t>
            </a:r>
            <a:r>
              <a:rPr lang="en-US" sz="2800" b="1">
                <a:latin typeface="Verdana" pitchFamily="34" charset="0"/>
              </a:rPr>
              <a:t>–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en-US" sz="2800" b="1">
                <a:latin typeface="Verdana" pitchFamily="34" charset="0"/>
              </a:rPr>
              <a:t>(</a:t>
            </a:r>
            <a:r>
              <a:rPr lang="ru-RU" sz="2800" b="1">
                <a:latin typeface="Verdana" pitchFamily="34" charset="0"/>
              </a:rPr>
              <a:t>(–17) · (–13) – (11)</a:t>
            </a:r>
            <a:r>
              <a:rPr lang="en-US" sz="2800" b="1">
                <a:latin typeface="Verdana" pitchFamily="34" charset="0"/>
              </a:rPr>
              <a:t>)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</a:rPr>
              <a:t>4 + (–20) · 2 · (–14 – 15)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en-US" sz="2800" b="1">
                <a:latin typeface="Verdana" pitchFamily="34" charset="0"/>
              </a:rPr>
              <a:t>(</a:t>
            </a:r>
            <a:r>
              <a:rPr lang="ru-RU" sz="2800" b="1">
                <a:latin typeface="Verdana" pitchFamily="34" charset="0"/>
              </a:rPr>
              <a:t>(–13) + 0 · (–20)</a:t>
            </a:r>
            <a:r>
              <a:rPr lang="en-US" sz="2800" b="1">
                <a:latin typeface="Verdana" pitchFamily="34" charset="0"/>
              </a:rPr>
              <a:t>)</a:t>
            </a:r>
            <a:r>
              <a:rPr lang="ru-RU" sz="2800" b="1">
                <a:latin typeface="Verdana" pitchFamily="34" charset="0"/>
              </a:rPr>
              <a:t> · 15 – 14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en-US" sz="2800" b="1">
                <a:latin typeface="Verdana" pitchFamily="34" charset="0"/>
              </a:rPr>
              <a:t>(</a:t>
            </a:r>
            <a:r>
              <a:rPr lang="ru-RU" sz="2800" b="1">
                <a:latin typeface="Verdana" pitchFamily="34" charset="0"/>
              </a:rPr>
              <a:t>(–8) · 2 + 0 – 4</a:t>
            </a:r>
            <a:r>
              <a:rPr lang="en-US" sz="2800" b="1">
                <a:latin typeface="Verdana" pitchFamily="34" charset="0"/>
              </a:rPr>
              <a:t>)</a:t>
            </a:r>
            <a:r>
              <a:rPr lang="ru-RU" sz="2800" b="1">
                <a:latin typeface="Verdana" pitchFamily="34" charset="0"/>
              </a:rPr>
              <a:t> · 9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</a:rPr>
              <a:t>(–16) + </a:t>
            </a:r>
            <a:r>
              <a:rPr lang="en-US" sz="2800" b="1">
                <a:latin typeface="Verdana" pitchFamily="34" charset="0"/>
              </a:rPr>
              <a:t>(</a:t>
            </a:r>
            <a:r>
              <a:rPr lang="ru-RU" sz="2800" b="1">
                <a:latin typeface="Verdana" pitchFamily="34" charset="0"/>
              </a:rPr>
              <a:t>(–5) </a:t>
            </a:r>
            <a:r>
              <a:rPr lang="en-US" sz="2800" b="1">
                <a:latin typeface="Verdana" pitchFamily="34" charset="0"/>
              </a:rPr>
              <a:t>–</a:t>
            </a:r>
            <a:r>
              <a:rPr lang="ru-RU" sz="2800" b="1">
                <a:latin typeface="Verdana" pitchFamily="34" charset="0"/>
              </a:rPr>
              <a:t> (–18)</a:t>
            </a:r>
            <a:r>
              <a:rPr lang="en-US" sz="2800" b="1">
                <a:latin typeface="Verdana" pitchFamily="34" charset="0"/>
              </a:rPr>
              <a:t>)</a:t>
            </a:r>
            <a:r>
              <a:rPr lang="ru-RU" sz="2800" b="1">
                <a:latin typeface="Verdana" pitchFamily="34" charset="0"/>
              </a:rPr>
              <a:t> ·</a:t>
            </a:r>
            <a:r>
              <a:rPr lang="en-US" sz="2800" b="1">
                <a:latin typeface="Verdana" pitchFamily="34" charset="0"/>
              </a:rPr>
              <a:t> </a:t>
            </a:r>
            <a:r>
              <a:rPr lang="ru-RU" sz="2800" b="1">
                <a:latin typeface="Verdana" pitchFamily="34" charset="0"/>
              </a:rPr>
              <a:t>(–2)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</a:rPr>
              <a:t>6 + 6 · </a:t>
            </a:r>
            <a:r>
              <a:rPr lang="en-US" sz="2800" b="1">
                <a:latin typeface="Verdana" pitchFamily="34" charset="0"/>
              </a:rPr>
              <a:t>(</a:t>
            </a:r>
            <a:r>
              <a:rPr lang="ru-RU" sz="2800" b="1">
                <a:latin typeface="Verdana" pitchFamily="34" charset="0"/>
              </a:rPr>
              <a:t>(–14) · 4 – 16</a:t>
            </a:r>
            <a:r>
              <a:rPr lang="en-US" sz="2800" b="1">
                <a:latin typeface="Verdana" pitchFamily="34" charset="0"/>
              </a:rPr>
              <a:t>)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en-US" sz="2800" b="1">
                <a:latin typeface="Verdana" pitchFamily="34" charset="0"/>
              </a:rPr>
              <a:t>(</a:t>
            </a:r>
            <a:r>
              <a:rPr lang="ru-RU" sz="2800" b="1">
                <a:latin typeface="Verdana" pitchFamily="34" charset="0"/>
              </a:rPr>
              <a:t>(–1) – (–20) – 6</a:t>
            </a:r>
            <a:r>
              <a:rPr lang="en-US" sz="2800" b="1">
                <a:latin typeface="Verdana" pitchFamily="34" charset="0"/>
              </a:rPr>
              <a:t>)</a:t>
            </a:r>
            <a:r>
              <a:rPr lang="ru-RU" sz="2800" b="1">
                <a:latin typeface="Verdana" pitchFamily="34" charset="0"/>
              </a:rPr>
              <a:t> · 5 </a:t>
            </a:r>
            <a:r>
              <a:rPr lang="en-US" sz="2800" b="1">
                <a:latin typeface="Verdana" pitchFamily="34" charset="0"/>
              </a:rPr>
              <a:t>+</a:t>
            </a:r>
            <a:r>
              <a:rPr lang="ru-RU" sz="2800" b="1">
                <a:latin typeface="Verdana" pitchFamily="34" charset="0"/>
              </a:rPr>
              <a:t> 14</a:t>
            </a:r>
            <a:r>
              <a:rPr lang="ru-RU" sz="2800">
                <a:latin typeface="Verdana" pitchFamily="34" charset="0"/>
              </a:rPr>
              <a:t>.</a:t>
            </a:r>
          </a:p>
        </p:txBody>
      </p:sp>
      <p:sp>
        <p:nvSpPr>
          <p:cNvPr id="20487" name="TextBox 8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Вычисления</a:t>
            </a:r>
            <a:endParaRPr lang="en-US" sz="2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с целыми числами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346</Words>
  <Application>Microsoft Office PowerPoint</Application>
  <PresentationFormat>Экран (4:3)</PresentationFormat>
  <Paragraphs>89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196</cp:revision>
  <dcterms:created xsi:type="dcterms:W3CDTF">2012-12-15T11:02:59Z</dcterms:created>
  <dcterms:modified xsi:type="dcterms:W3CDTF">2013-12-21T17:21:06Z</dcterms:modified>
</cp:coreProperties>
</file>