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BB8-9FD4-457B-BBED-93CA01F5BDB9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517F-4D90-4231-A440-FDB619AD7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6473-B4FE-4DEE-9F1A-4AD06C98D149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BFE5-8FCC-4E01-B4B5-B020EF6D8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047A-CF03-4BF9-8BE4-CE5DEDD70629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C569-B28C-40D5-A9E7-50725342C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1A2D-B0BE-4D05-8234-B2885E8E2A0B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0C93-3CA3-4BBF-B1F0-DD6E5347F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7FA9-F8BB-471A-8EAD-20EDD644E374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F250-FE65-49AD-9862-DA108568B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E175-8406-48F5-A819-984810DF0950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CE6B-DD87-4054-A157-1F4BC82FE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1817-6A9E-4816-91B9-581E6CA6B470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BCDF-0B65-4FFC-BBD8-A477959FA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FB11A-502C-4D7F-B1AF-324E675C803C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82F3-6220-41BB-86BE-91C5EADE0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965C-1B5D-4E4D-B528-4052164E87D2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705-1B81-4103-8D76-0D527BF7E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B9D9-9D46-4B5B-8F9C-9877D5170CEA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B978-FC1F-47DB-9FCC-32C7CB560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AC7CB-CAB4-4664-8B2B-DD97601D7227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CE80-6A0C-4934-88AC-00343F575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7DC784-0554-4389-858A-A031B3129B63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AB882-D4C9-48E8-8DA7-66E2843C6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3009/inmira.3c/0_3a853_8bfbf0e6_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382000" cy="16764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" charset="0"/>
              </a:rPr>
              <a:t>Фразеологизмы. Отличие фразеологизмов от свободных сочетаний слов.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667000"/>
            <a:ext cx="8229600" cy="2743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РУССКИЙ ЯЗЫК, </a:t>
            </a:r>
            <a:r>
              <a:rPr lang="ru-RU" smtClean="0">
                <a:latin typeface="Arial" charset="0"/>
              </a:rPr>
              <a:t>6</a:t>
            </a:r>
            <a:r>
              <a:rPr lang="ru-RU" smtClean="0"/>
              <a:t> КЛАСС, Ч. </a:t>
            </a:r>
            <a:r>
              <a:rPr lang="ru-RU" smtClean="0">
                <a:latin typeface="Arial" charset="0"/>
              </a:rPr>
              <a:t>1</a:t>
            </a:r>
            <a:r>
              <a:rPr lang="ru-RU" smtClean="0"/>
              <a:t>.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                                                                              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762000" y="5715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/>
              <a:t>                                                             </a:t>
            </a:r>
            <a:endParaRPr lang="ru-RU"/>
          </a:p>
        </p:txBody>
      </p:sp>
      <p:pic>
        <p:nvPicPr>
          <p:cNvPr id="13316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2209800" y="5715000"/>
            <a:ext cx="6629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/>
              <a:t>    Урок № 3.                               </a:t>
            </a:r>
            <a:r>
              <a:rPr lang="ru-RU" sz="2000"/>
              <a:t>© ООО «Баласс», 2013.</a:t>
            </a:r>
          </a:p>
          <a:p>
            <a:pPr eaLnBrk="0" hangingPunct="0"/>
            <a:r>
              <a:rPr lang="ru-RU"/>
              <a:t>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25105" y="548680"/>
            <a:ext cx="4988882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Вспоминаем</a:t>
            </a: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то, что знаем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74616" y="1540917"/>
            <a:ext cx="5453929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Из </a:t>
            </a:r>
            <a:r>
              <a:rPr lang="ru-RU" sz="2400" dirty="0" smtClean="0">
                <a:latin typeface="+mn-lt"/>
                <a:cs typeface="+mn-cs"/>
              </a:rPr>
              <a:t>приведённых </a:t>
            </a:r>
            <a:r>
              <a:rPr lang="ru-RU" sz="2400" dirty="0">
                <a:latin typeface="+mn-lt"/>
                <a:cs typeface="+mn-cs"/>
              </a:rPr>
              <a:t>слов составьте пары</a:t>
            </a:r>
            <a:r>
              <a:rPr lang="ru-RU" sz="28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Многозначные слова.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Синонимы.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Омонимы.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Антонимы</a:t>
            </a:r>
            <a:r>
              <a:rPr lang="ru-RU" sz="2800" b="1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.</a:t>
            </a: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755576" y="4221088"/>
            <a:ext cx="7722539" cy="14642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Язычок</a:t>
            </a: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(замка), </a:t>
            </a: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лингвистика, совершенный </a:t>
            </a: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(вид),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языкознание, Оптимизм, язычок </a:t>
            </a: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(ботинка),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пессимизм, совершенный </a:t>
            </a: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(человек</a:t>
            </a:r>
            <a:r>
              <a:rPr lang="ru-RU" sz="3200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).</a:t>
            </a: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755576" y="4149080"/>
            <a:ext cx="7776864" cy="1736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Язычок (ботинка), </a:t>
            </a:r>
            <a:r>
              <a:rPr lang="ru-RU" sz="2400" i="1" cap="all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язычок </a:t>
            </a:r>
            <a:r>
              <a:rPr lang="ru-RU" sz="2400" i="1" cap="all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замка</a:t>
            </a:r>
            <a:endParaRPr lang="ru-RU" sz="2400" i="1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Лингвистика, языкознание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Совершенный (вид), Совершенный (человек)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i="1" cap="all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Оптимизм, пессимизм</a:t>
            </a:r>
            <a:endParaRPr lang="ru-RU" sz="3200" cap="all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78163" y="6092825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Проверь</a:t>
            </a:r>
            <a:r>
              <a:rPr lang="ru-RU" sz="2400"/>
              <a:t>те</a:t>
            </a:r>
            <a:r>
              <a:rPr lang="ru-RU" sz="2400">
                <a:latin typeface="Calibri" pitchFamily="34" charset="0"/>
              </a:rPr>
              <a:t> себя.</a:t>
            </a:r>
          </a:p>
        </p:txBody>
      </p:sp>
      <p:pic>
        <p:nvPicPr>
          <p:cNvPr id="2" name="Picture 9" descr="http://img-fotki.yandex.ru/get/3009/inmira.3c/0_3a853_8bfbf0e6_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125538"/>
            <a:ext cx="16716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1239" y="260648"/>
            <a:ext cx="5517486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Определяем проблему урока</a:t>
            </a:r>
            <a:endParaRPr lang="ru-RU" sz="3200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2771775" y="1052513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Сравните предложения: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63713" y="1628775"/>
            <a:ext cx="3019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У него денег кот </a:t>
            </a:r>
            <a:endParaRPr lang="ru-RU" sz="2400" b="1">
              <a:solidFill>
                <a:schemeClr val="hlink"/>
              </a:solidFill>
            </a:endParaRPr>
          </a:p>
          <a:p>
            <a:r>
              <a:rPr lang="ru-RU" sz="2400" b="1">
                <a:solidFill>
                  <a:schemeClr val="hlink"/>
                </a:solidFill>
              </a:rPr>
              <a:t>н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аплакал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5" name="Рисунок 4" descr="кот наплакал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15240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435600" y="1628775"/>
            <a:ext cx="326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Кот замяукал тихо и </a:t>
            </a:r>
            <a:endParaRPr lang="ru-RU" sz="2400" b="1">
              <a:solidFill>
                <a:schemeClr val="hlink"/>
              </a:solidFill>
            </a:endParaRPr>
          </a:p>
          <a:p>
            <a:r>
              <a:rPr lang="ru-RU" sz="2400" b="1">
                <a:solidFill>
                  <a:schemeClr val="hlink"/>
                </a:solidFill>
              </a:rPr>
              <a:t>ж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алобно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92275" y="2492375"/>
            <a:ext cx="3455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В этом деле комар носу не подточит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64163" y="2492375"/>
            <a:ext cx="3122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Комар тонко пищал</a:t>
            </a:r>
            <a:endParaRPr lang="ru-RU" sz="2400" b="1">
              <a:solidFill>
                <a:schemeClr val="hlink"/>
              </a:solidFill>
            </a:endParaRPr>
          </a:p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 над ухом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pic>
        <p:nvPicPr>
          <p:cNvPr id="11" name="Рисунок 10" descr="собаку съел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284538"/>
            <a:ext cx="2259012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71550" y="3573463"/>
            <a:ext cx="338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В разговорах он собаку съел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795963" y="3500438"/>
            <a:ext cx="3203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Сын давно просил купить собаку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862013" y="4868863"/>
            <a:ext cx="7545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Объясните смысл предложений в первом столбике.  </a:t>
            </a:r>
          </a:p>
          <a:p>
            <a:pPr algn="ctr"/>
            <a:r>
              <a:rPr lang="ru-RU" sz="2000">
                <a:latin typeface="Calibri" pitchFamily="34" charset="0"/>
              </a:rPr>
              <a:t>Говорится ли в них о животных (насекомом)?</a:t>
            </a:r>
            <a:endParaRPr lang="ru-RU" sz="2000"/>
          </a:p>
          <a:p>
            <a:pPr algn="ctr"/>
            <a:r>
              <a:rPr lang="ru-RU" sz="2000"/>
              <a:t>Назовите сочетания, которые можно заменить одним словом</a:t>
            </a:r>
            <a:r>
              <a:rPr lang="ru-RU" sz="2400"/>
              <a:t>.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71550" y="5876925"/>
            <a:ext cx="730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/>
              <a:t>Такие сочетания называются </a:t>
            </a:r>
            <a:r>
              <a:rPr lang="ru-RU" sz="2400" b="1"/>
              <a:t>фразеологизмами.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08597" y="264841"/>
            <a:ext cx="7667295" cy="1208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Что такое фразеологизм?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 Какими признаками он обладает?</a:t>
            </a:r>
            <a:endParaRPr lang="ru-RU" sz="2800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14"/>
          <p:cNvSpPr>
            <a:spLocks noChangeArrowheads="1"/>
          </p:cNvSpPr>
          <p:nvPr/>
        </p:nvSpPr>
        <p:spPr bwMode="auto">
          <a:xfrm>
            <a:off x="2309813" y="6237288"/>
            <a:ext cx="494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/>
              <a:t>Сформулируйте проблему урока.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260648"/>
            <a:ext cx="7632848" cy="11918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Решаем проблему,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открываем новые знания</a:t>
            </a:r>
            <a:endParaRPr lang="ru-RU" sz="3200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Рисунок 2" descr="кот наплакал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205038"/>
            <a:ext cx="15240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835150" y="1916113"/>
            <a:ext cx="255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  <a:latin typeface="Calibri" pitchFamily="34" charset="0"/>
              </a:rPr>
              <a:t>У него денег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 кот </a:t>
            </a:r>
            <a:endParaRPr lang="ru-RU" sz="2400" b="1">
              <a:solidFill>
                <a:schemeClr val="hlink"/>
              </a:solidFill>
            </a:endParaRPr>
          </a:p>
          <a:p>
            <a:r>
              <a:rPr lang="ru-RU" sz="2400" b="1">
                <a:solidFill>
                  <a:schemeClr val="hlink"/>
                </a:solidFill>
              </a:rPr>
              <a:t>н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аплакал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508625" y="198913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Очень мало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35150" y="2852738"/>
            <a:ext cx="3529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hlink"/>
                </a:solidFill>
                <a:latin typeface="Calibri" pitchFamily="34" charset="0"/>
              </a:rPr>
              <a:t>В этом деле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 комар носу не подточит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508625" y="2924175"/>
            <a:ext cx="1800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Точно,</a:t>
            </a:r>
            <a:r>
              <a:rPr lang="ru-RU" sz="2400" b="1"/>
              <a:t> </a:t>
            </a:r>
            <a:r>
              <a:rPr lang="ru-RU" sz="2400" b="1">
                <a:latin typeface="Calibri" pitchFamily="34" charset="0"/>
              </a:rPr>
              <a:t>ч</a:t>
            </a:r>
            <a:r>
              <a:rPr lang="ru-RU" sz="2400" b="1"/>
              <a:t>ё</a:t>
            </a:r>
            <a:r>
              <a:rPr lang="ru-RU" sz="2400" b="1">
                <a:latin typeface="Calibri" pitchFamily="34" charset="0"/>
              </a:rPr>
              <a:t>тко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835150" y="3789363"/>
            <a:ext cx="345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hlink"/>
                </a:solidFill>
                <a:latin typeface="Calibri" pitchFamily="34" charset="0"/>
              </a:rPr>
              <a:t>В разговорах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chemeClr val="hlink"/>
                </a:solidFill>
                <a:latin typeface="Calibri" pitchFamily="34" charset="0"/>
              </a:rPr>
              <a:t>он</a:t>
            </a:r>
            <a:r>
              <a:rPr lang="ru-RU" sz="2400" b="1">
                <a:solidFill>
                  <a:schemeClr val="hlink"/>
                </a:solidFill>
                <a:latin typeface="Calibri" pitchFamily="34" charset="0"/>
              </a:rPr>
              <a:t> собаку съел</a:t>
            </a:r>
            <a:r>
              <a:rPr lang="ru-RU" sz="2400" b="1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580063" y="3933825"/>
            <a:ext cx="2317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Очень опытный</a:t>
            </a:r>
          </a:p>
        </p:txBody>
      </p:sp>
      <p:pic>
        <p:nvPicPr>
          <p:cNvPr id="10" name="Рисунок 9" descr="собаку съел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2492375"/>
            <a:ext cx="183832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75333" y="4918944"/>
            <a:ext cx="8676455" cy="1569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Является ли значение выражения суммой значений отдельных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слов? Какой вывод отсюда можно сделать? Проверьте свои предположения по учебнику.</a:t>
            </a:r>
            <a:endParaRPr lang="ru-RU" sz="2400" dirty="0">
              <a:ln w="12700">
                <a:solidFill>
                  <a:schemeClr val="tx1"/>
                </a:solidFill>
                <a:prstDash val="solid"/>
              </a:ln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43500" y="548680"/>
            <a:ext cx="4352098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Обобщим наблюдения</a:t>
            </a:r>
            <a:endParaRPr lang="ru-RU" sz="3200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1412875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Перечислите особенности фразеологизмов и составьте схему-опору для этого понятия. Проверьте себя.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293096"/>
            <a:ext cx="221399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Фразеологизм</a:t>
            </a:r>
          </a:p>
        </p:txBody>
      </p:sp>
      <p:sp>
        <p:nvSpPr>
          <p:cNvPr id="9" name="Овал 8"/>
          <p:cNvSpPr/>
          <p:nvPr/>
        </p:nvSpPr>
        <p:spPr>
          <a:xfrm>
            <a:off x="3276600" y="2565400"/>
            <a:ext cx="2159000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27763" y="3933825"/>
            <a:ext cx="230505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348038" y="5300663"/>
            <a:ext cx="2087562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8313" y="4005263"/>
            <a:ext cx="20510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47864" y="2852936"/>
            <a:ext cx="208823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Воспроизводится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в готовом виде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5589240"/>
            <a:ext cx="187220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Замена другим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 словом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4149080"/>
            <a:ext cx="1658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Неизменный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порядок слов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88224" y="4221088"/>
            <a:ext cx="16825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Один член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chemeClr val="tx1"/>
                  </a:solidFill>
                  <a:prstDash val="solid"/>
                </a:ln>
                <a:latin typeface="+mn-lt"/>
                <a:cs typeface="+mn-cs"/>
              </a:rPr>
              <a:t>предложения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4211638" y="4724400"/>
            <a:ext cx="3603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508625" y="4437063"/>
            <a:ext cx="6477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>
            <a:off x="2627313" y="4365625"/>
            <a:ext cx="720725" cy="287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4211638" y="4005263"/>
            <a:ext cx="360362" cy="3603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1" grpId="0" animBg="1"/>
      <p:bldP spid="13" grpId="0" animBg="1"/>
      <p:bldP spid="14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403695" y="443905"/>
            <a:ext cx="2149182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Рефлексия</a:t>
            </a:r>
            <a:endParaRPr lang="ru-RU" sz="3200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1763713" y="1268413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Выберите правильные утверждения.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6013" y="1844675"/>
            <a:ext cx="7223125" cy="3479800"/>
          </a:xfrm>
          <a:prstGeom prst="roundRect">
            <a:avLst/>
          </a:prstGeom>
          <a:solidFill>
            <a:schemeClr val="accent1">
              <a:tint val="50000"/>
              <a:satMod val="30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Фразеологизмы являются одним членом предложения.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Фразеологизм является самостоятельным предложением.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Во фразеологизме можно менять порядок слов.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Значение фразеологизма равно значению одного слова.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Значение фразеологизма равно сумме значений слов, входящих в него.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Фразеологизм – это устойчивое сочетание слов.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03575" y="558958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Поверьте себя.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6013" y="1844675"/>
            <a:ext cx="7318375" cy="3479800"/>
          </a:xfrm>
          <a:prstGeom prst="roundRect">
            <a:avLst/>
          </a:prstGeom>
          <a:solidFill>
            <a:schemeClr val="accent1">
              <a:tint val="50000"/>
              <a:satMod val="30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FF0000"/>
                </a:solidFill>
              </a:rPr>
              <a:t>Фразеологизмы являются одним членом предложения.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Фразеологизм является самостоятельным предложением.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Во фразеологизме можно менять порядок слов.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FF0000"/>
                </a:solidFill>
              </a:rPr>
              <a:t>Значение фразеологизма равно значению одного слова.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/>
              <a:t>Значение фразеологизма равно сумме значений слов, входящих в него.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FF0000"/>
                </a:solidFill>
              </a:rPr>
              <a:t>Фразеологизм – это устойчивое сочетание слов.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85815" y="5588992"/>
            <a:ext cx="2435775" cy="646986"/>
          </a:xfrm>
          <a:prstGeom prst="roundRect">
            <a:avLst/>
          </a:prstGeom>
          <a:solidFill>
            <a:schemeClr val="accent1">
              <a:tint val="50000"/>
              <a:satMod val="30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2700">
                  <a:solidFill>
                    <a:schemeClr val="tx1"/>
                  </a:solidFill>
                  <a:prstDash val="solid"/>
                </a:ln>
              </a:rPr>
              <a:t>1, 4, 6.</a:t>
            </a:r>
          </a:p>
        </p:txBody>
      </p:sp>
      <p:pic>
        <p:nvPicPr>
          <p:cNvPr id="18439" name="Picture 8" descr="http://www.segment.ru/data/images/1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95413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4958" y="548680"/>
            <a:ext cx="2149182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Рефлексия</a:t>
            </a:r>
            <a:endParaRPr lang="ru-RU" sz="3200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755650" y="1412875"/>
            <a:ext cx="705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Закончите фразеологизмы, объясните их значение.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2325" y="2487613"/>
            <a:ext cx="7497763" cy="2528887"/>
          </a:xfrm>
          <a:prstGeom prst="roundRect">
            <a:avLst/>
          </a:prstGeom>
          <a:solidFill>
            <a:schemeClr val="accent1">
              <a:tint val="50000"/>
              <a:satMod val="30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Как с гуся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________________________________.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Вывести</a:t>
            </a:r>
            <a:r>
              <a:rPr lang="ru-RU" sz="2400" b="1">
                <a:solidFill>
                  <a:srgbClr val="000000"/>
                </a:solidFill>
                <a:latin typeface="Arial" charset="0"/>
                <a:cs typeface="Arial" charset="0"/>
              </a:rPr>
              <a:t> на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______________________________.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Бить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_____________________________________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Довести до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______________________________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Ударить в грязь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___________________________.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Зарубить на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______________________________.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76600" y="5516563"/>
            <a:ext cx="2735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</a:t>
            </a:r>
            <a:r>
              <a:rPr lang="ru-RU" sz="2400"/>
              <a:t>р</a:t>
            </a:r>
            <a:r>
              <a:rPr lang="ru-RU" sz="2400">
                <a:latin typeface="Calibri" pitchFamily="34" charset="0"/>
              </a:rPr>
              <a:t>оверьте себя.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088" y="2276475"/>
            <a:ext cx="7489825" cy="2933700"/>
          </a:xfrm>
          <a:prstGeom prst="roundRect">
            <a:avLst/>
          </a:prstGeom>
          <a:solidFill>
            <a:schemeClr val="accent1">
              <a:tint val="50000"/>
              <a:satMod val="30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Как с гуся вода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– все нипоч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Arial" charset="0"/>
              </a:rPr>
              <a:t>ё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м, безразлично.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Вывести на чистую воду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Arial" charset="0"/>
              </a:rPr>
              <a:t> –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разоблачить.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Бить баклуши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– бездельничать.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Довести до белого каления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– разозлить.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Ударить в грязь лицом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– опозориться, оплошать. 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00000"/>
                </a:solidFill>
                <a:cs typeface="Arial" charset="0"/>
              </a:rPr>
              <a:t>Зарубить на  носу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Arial" charset="0"/>
              </a:rPr>
              <a:t>– </a:t>
            </a:r>
            <a:r>
              <a:rPr lang="ru-RU" sz="2400">
                <a:solidFill>
                  <a:srgbClr val="000000"/>
                </a:solidFill>
                <a:cs typeface="Arial" charset="0"/>
              </a:rPr>
              <a:t> запомнить.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188913"/>
            <a:ext cx="2333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AutoShape 1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AutoShape 1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AutoShape 1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73" name="Picture 17" descr="ANd9GcQBeHyD7I1lHGqR7oQzyJ5Xn-l_TmUOKxIsu65q7okm5vMRqbTeXLYR76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40338"/>
            <a:ext cx="221615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8" name="AutoShape 1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AutoShape 22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AutoShape 2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454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Фразеологизмы. Отличие фразеологизмов от свободных сочетаний слов.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Светлана</cp:lastModifiedBy>
  <cp:revision>36</cp:revision>
  <dcterms:created xsi:type="dcterms:W3CDTF">2013-05-10T18:17:02Z</dcterms:created>
  <dcterms:modified xsi:type="dcterms:W3CDTF">2013-08-26T09:45:30Z</dcterms:modified>
</cp:coreProperties>
</file>