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BCAC82-2ABC-4586-8A5E-EAB06128762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1D4E7F-02AE-4C1C-8F30-5D046EDEE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22C6-BF15-4988-9A55-A44E493E9F3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05CA-B423-45B0-834F-53B924510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52DDF-FF5B-469D-87EB-D418117DD9C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5B4F3-A354-4F74-9516-FE01C36F5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13A16-4914-4B7D-ACA7-5F657091184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4744-6F78-461A-BD97-CDB94A262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10A5-DEF7-4883-A8CE-B0F6D51F283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F1539-520F-4E2F-954A-09FACD314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65180-8193-4B39-80D3-C1C93D80ECD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8B346-445D-4FE9-992A-9E06637EE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4BDB-A562-4582-A71C-C61565CC494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209D5-2AD4-46C3-8187-7EF7B3FEC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69BED-3BD4-417E-8C3C-4976907E585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05AA-EE4C-4335-9544-92BDC5D53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9382-4DA0-4558-A39A-BE18A7567B4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D80F-0A84-4484-B17C-773757792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25E8-C01A-411D-9C84-BC7D4225B4E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DD55-A57E-4C85-8759-963993C6E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8A62-1D55-41BC-A28B-4ADACA18C38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363C1-F2BC-433C-9960-6BD70A193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753A-4F9D-49C6-BC28-63D6A621DFB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B6EF-6BD1-42FB-B4AA-D8235F5D30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BE5C16-D7D0-4D92-A14B-E72AB6E6B0C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B39E08-484C-4B27-9A73-8F880BADC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Отрицательные дроби. Рациональные числа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355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355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3558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называются натуральными?</a:t>
            </a:r>
          </a:p>
        </p:txBody>
      </p:sp>
      <p:sp>
        <p:nvSpPr>
          <p:cNvPr id="23559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ли, что целые положительные числа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натуральные числа это одно и тоже?</a:t>
            </a:r>
          </a:p>
        </p:txBody>
      </p:sp>
      <p:sp>
        <p:nvSpPr>
          <p:cNvPr id="23560" name="TextBox 14"/>
          <p:cNvSpPr txBox="1">
            <a:spLocks noChangeArrowheads="1"/>
          </p:cNvSpPr>
          <p:nvPr/>
        </p:nvSpPr>
        <p:spPr bwMode="auto">
          <a:xfrm>
            <a:off x="250825" y="308768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называется множество чисел, состоящее из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целых положительных, целых отрицательных чисел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нуля?</a:t>
            </a:r>
          </a:p>
        </p:txBody>
      </p:sp>
      <p:sp>
        <p:nvSpPr>
          <p:cNvPr id="23561" name="TextBox 14"/>
          <p:cNvSpPr txBox="1">
            <a:spLocks noChangeArrowheads="1"/>
          </p:cNvSpPr>
          <p:nvPr/>
        </p:nvSpPr>
        <p:spPr bwMode="auto">
          <a:xfrm>
            <a:off x="250825" y="42386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называется множество чисел, состоящее из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положительных, отрицательных дробей и нуля?</a:t>
            </a:r>
          </a:p>
        </p:txBody>
      </p:sp>
      <p:sp>
        <p:nvSpPr>
          <p:cNvPr id="23562" name="TextBox 14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18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049180"/>
            <a:ext cx="8640470" cy="1205971"/>
          </a:xfrm>
          <a:prstGeom prst="rect">
            <a:avLst/>
          </a:prstGeom>
          <a:blipFill rotWithShape="1">
            <a:blip r:embed="rId3"/>
            <a:stretch>
              <a:fillRect l="-846" t="-2525" b="-404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35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Нам уже известны целые отрицательные числа.</a:t>
            </a:r>
          </a:p>
          <a:p>
            <a:pPr algn="ctr"/>
            <a:r>
              <a:rPr lang="ru-RU" sz="2500">
                <a:latin typeface="Verdana" pitchFamily="34" charset="0"/>
              </a:rPr>
              <a:t>Мы умеем сравнивать их</a:t>
            </a:r>
          </a:p>
          <a:p>
            <a:pPr algn="ctr"/>
            <a:r>
              <a:rPr lang="ru-RU" sz="2500">
                <a:latin typeface="Verdana" pitchFamily="34" charset="0"/>
              </a:rPr>
              <a:t>и изображать на числовой прямой.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Рациональные числа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Множество целых чисел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573338"/>
            <a:ext cx="8640762" cy="5127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159125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Целые отрицательные числа</a:t>
            </a:r>
          </a:p>
          <a:p>
            <a:pPr algn="ctr"/>
            <a:r>
              <a:rPr lang="ru-RU" sz="2500">
                <a:latin typeface="Verdana" pitchFamily="34" charset="0"/>
              </a:rPr>
              <a:t>вместе с целыми положительными числами</a:t>
            </a:r>
          </a:p>
          <a:p>
            <a:pPr algn="ctr"/>
            <a:r>
              <a:rPr lang="ru-RU" sz="2500">
                <a:latin typeface="Verdana" pitchFamily="34" charset="0"/>
              </a:rPr>
              <a:t>и числом нуль</a:t>
            </a:r>
          </a:p>
          <a:p>
            <a:pPr algn="ctr"/>
            <a:r>
              <a:rPr lang="ru-RU" sz="2500">
                <a:latin typeface="Verdana" pitchFamily="34" charset="0"/>
              </a:rPr>
              <a:t>образуют </a:t>
            </a:r>
            <a:r>
              <a:rPr lang="ru-RU" sz="2500" b="1">
                <a:latin typeface="Verdana" pitchFamily="34" charset="0"/>
              </a:rPr>
              <a:t>множество целых чисел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8688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Мы научились выполнять над целыми числами</a:t>
            </a:r>
          </a:p>
          <a:p>
            <a:pPr algn="ctr"/>
            <a:r>
              <a:rPr lang="ru-RU" sz="2500">
                <a:latin typeface="Verdana" pitchFamily="34" charset="0"/>
              </a:rPr>
              <a:t>четыре арифметических действия:</a:t>
            </a:r>
          </a:p>
          <a:p>
            <a:pPr algn="ctr"/>
            <a:r>
              <a:rPr lang="ru-RU" sz="2500" b="1">
                <a:latin typeface="Verdana" pitchFamily="34" charset="0"/>
              </a:rPr>
              <a:t>сложение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вычитание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умножение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деление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2717026"/>
          </a:xfrm>
          <a:prstGeom prst="rect">
            <a:avLst/>
          </a:prstGeom>
          <a:blipFill rotWithShape="1">
            <a:blip r:embed="rId2"/>
            <a:stretch>
              <a:fillRect t="-15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Дробные числа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06876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Мы научились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сравнивать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дробные числа,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по-разному их записывать,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изображать их на числовом луче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выполнять действия над ними.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1692275" y="1268413"/>
            <a:ext cx="720090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Значение температуры может быть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только целым числом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скажем 5° тепла или 5° мороза.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/>
          <a:srcRect l="37026" r="37789"/>
          <a:stretch/>
        </p:blipFill>
        <p:spPr>
          <a:xfrm>
            <a:off x="250825" y="1268413"/>
            <a:ext cx="1368425" cy="5429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91680" y="2573905"/>
            <a:ext cx="7200800" cy="1415644"/>
          </a:xfrm>
          <a:prstGeom prst="rect">
            <a:avLst/>
          </a:prstGeom>
          <a:blipFill rotWithShape="1">
            <a:blip r:embed="rId4"/>
            <a:stretch>
              <a:fillRect t="-3017" b="-301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91680" y="4059070"/>
            <a:ext cx="7200800" cy="1415644"/>
          </a:xfrm>
          <a:prstGeom prst="rect">
            <a:avLst/>
          </a:prstGeom>
          <a:blipFill rotWithShape="1">
            <a:blip r:embed="rId5"/>
            <a:stretch>
              <a:fillRect t="-3017" b="-301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92275" y="5537200"/>
            <a:ext cx="7200900" cy="11699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Так мы приходим к понятию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отрицательной дроби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Дроби, с которыми мы работали ранее, называются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положительными дробями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699030"/>
            <a:ext cx="8640960" cy="2955874"/>
          </a:xfrm>
          <a:prstGeom prst="rect">
            <a:avLst/>
          </a:prstGeom>
          <a:blipFill rotWithShape="1">
            <a:blip r:embed="rId3"/>
            <a:stretch>
              <a:fillRect t="-1443" b="-206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213865"/>
            <a:ext cx="8640960" cy="1416991"/>
          </a:xfrm>
          <a:prstGeom prst="rect">
            <a:avLst/>
          </a:prstGeom>
          <a:blipFill rotWithShape="1">
            <a:blip r:embed="rId4"/>
            <a:stretch>
              <a:fillRect t="-3004" b="-515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3725315"/>
          </a:xfrm>
          <a:prstGeom prst="rect">
            <a:avLst/>
          </a:prstGeom>
          <a:blipFill rotWithShape="1">
            <a:blip r:embed="rId2"/>
            <a:stretch>
              <a:fillRect t="-1146" b="-147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 дроби можно изображать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точками числовой 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205038"/>
            <a:ext cx="8642350" cy="355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Числовая прямая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— это такая прямая,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которой выбраны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начало отсчёта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(точка, соответствующая числу 0),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положительное направление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Обычно числовая прямая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располагается горизонтально,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положительное направление выбирается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вправо от начала отсчёта и отмечается стрелкой:</a:t>
            </a:r>
            <a:endParaRPr lang="ru-RU" sz="350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5859463"/>
            <a:ext cx="8639175" cy="715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2738955"/>
          </a:xfrm>
          <a:prstGeom prst="rect">
            <a:avLst/>
          </a:prstGeom>
          <a:blipFill rotWithShape="1">
            <a:blip r:embed="rId3"/>
            <a:stretch>
              <a:fillRect t="-1559" b="-445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065420"/>
            <a:ext cx="8640960" cy="2738955"/>
          </a:xfrm>
          <a:prstGeom prst="rect">
            <a:avLst/>
          </a:prstGeom>
          <a:blipFill rotWithShape="1">
            <a:blip r:embed="rId4"/>
            <a:stretch>
              <a:fillRect t="-1559" b="-445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дроби.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вместе с целыми положительными числами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числом нуль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образуют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 целых чисел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94322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 дроби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вместе с положительными дробями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числом нуль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образуют множество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6085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целые числа можно считать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дробями со знаменателем 1,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 целых чисел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подмножеством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(частью)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множества рациональных чисел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313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145</cp:revision>
  <dcterms:created xsi:type="dcterms:W3CDTF">2012-12-15T11:02:59Z</dcterms:created>
  <dcterms:modified xsi:type="dcterms:W3CDTF">2013-12-21T17:24:36Z</dcterms:modified>
</cp:coreProperties>
</file>