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6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F4D10"/>
    <a:srgbClr val="800000"/>
    <a:srgbClr val="008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5" autoAdjust="0"/>
    <p:restoredTop sz="99408" autoAdjust="0"/>
  </p:normalViewPr>
  <p:slideViewPr>
    <p:cSldViewPr>
      <p:cViewPr varScale="1">
        <p:scale>
          <a:sx n="73" d="100"/>
          <a:sy n="73" d="100"/>
        </p:scale>
        <p:origin x="-660" y="-90"/>
      </p:cViewPr>
      <p:guideLst>
        <p:guide orient="horz" pos="366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C2D2FE3-1E7E-46E3-A46B-9ED67ABB412F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8C00DA4-91E9-4449-B216-A77553B5BF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BCA0A-AC17-44A6-883D-317C86D074BB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EF212-DC36-4919-8E0E-CFBCFC85FE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1E9D6-ED72-400D-9844-D3A43A4589CF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D25C1-9E58-450C-AC3B-244FFEA1D7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6334C-0620-47BA-B53D-E54DA6AA77B1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F2716-4001-4AB3-926A-4B5A1A20C5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40432-0E2A-40A0-81CE-AB233781E642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69E75-BF13-482E-AE8B-46CCE9A6B7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C1C9C-D418-478A-B761-7EED2845BFE9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C7F0C-457A-42BC-A554-76CD0A544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41FB9-A713-4ABD-B6BB-399F5EA3CDE5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4575F-D79F-4453-AFD2-8CC7F238E5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91E36-A88C-4D78-A525-FF58AA461EA5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7CD9E-2E3F-464D-A90A-98EF6203AE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1A424-D999-4140-9F3B-3B56C2FFE98C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6ED70-AA1E-42BD-8D49-E8AE1BCFB9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42AF8-EBD2-413A-AFD4-A4C4D2368A3E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E5C05-B4D3-4E98-B82B-D540AEDBCC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D0168-D8F5-462F-9AF2-40D09AEC4DEB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2D30B-6AC6-48A0-8F02-97AE02009D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24F3B-D778-4328-8A16-1F3A6C900AFA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546EF-7A92-40DF-92E2-DC019BEB4B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7DF112-88F7-4036-98AE-DECF7AA68D2C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20E62C7-CADB-41B8-91AD-BD884A8A0E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.6</a:t>
            </a:r>
            <a:r>
              <a:rPr lang="ru-RU" sz="3000" b="1">
                <a:solidFill>
                  <a:srgbClr val="151515"/>
                </a:solidFill>
              </a:rPr>
              <a:t>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Умножение целых чисел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9525"/>
            <a:ext cx="3132138" cy="827088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VI</a:t>
            </a:r>
            <a:r>
              <a:rPr lang="ru-RU" sz="3000" b="1">
                <a:solidFill>
                  <a:srgbClr val="151515"/>
                </a:solidFill>
              </a:rPr>
              <a:t>.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ЦЕЛЫЕ ЧИСЛА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3554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27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Выполните следующие задания: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Свойства делимости</a:t>
            </a:r>
          </a:p>
        </p:txBody>
      </p:sp>
      <p:pic>
        <p:nvPicPr>
          <p:cNvPr id="23556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3558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22764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Найдите произведение целых чисел:</a:t>
            </a:r>
          </a:p>
          <a:p>
            <a:endParaRPr lang="ru-RU" sz="1000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11 </a:t>
            </a:r>
            <a:r>
              <a:rPr lang="ru-RU" sz="2200">
                <a:latin typeface="Verdana" pitchFamily="34" charset="0"/>
              </a:rPr>
              <a:t>и</a:t>
            </a:r>
            <a:r>
              <a:rPr lang="ru-RU" sz="2200" b="1">
                <a:latin typeface="Verdana" pitchFamily="34" charset="0"/>
              </a:rPr>
              <a:t> (–18)</a:t>
            </a:r>
            <a:r>
              <a:rPr lang="ru-RU" sz="2200">
                <a:latin typeface="Verdana" pitchFamily="34" charset="0"/>
              </a:rPr>
              <a:t>;</a:t>
            </a:r>
            <a:r>
              <a:rPr lang="ru-RU" sz="2200" b="1">
                <a:latin typeface="Verdana" pitchFamily="34" charset="0"/>
              </a:rPr>
              <a:t> (–6</a:t>
            </a:r>
            <a:r>
              <a:rPr lang="en-US" sz="2200" b="1">
                <a:latin typeface="Verdana" pitchFamily="34" charset="0"/>
              </a:rPr>
              <a:t>)</a:t>
            </a:r>
            <a:r>
              <a:rPr lang="ru-RU" sz="2200" b="1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и</a:t>
            </a:r>
            <a:r>
              <a:rPr lang="ru-RU" sz="2200" b="1">
                <a:latin typeface="Verdana" pitchFamily="34" charset="0"/>
              </a:rPr>
              <a:t> (–5</a:t>
            </a:r>
            <a:r>
              <a:rPr lang="en-US" sz="2200" b="1">
                <a:latin typeface="Verdana" pitchFamily="34" charset="0"/>
              </a:rPr>
              <a:t>)</a:t>
            </a:r>
            <a:r>
              <a:rPr lang="ru-RU" sz="2200">
                <a:latin typeface="Verdana" pitchFamily="34" charset="0"/>
              </a:rPr>
              <a:t>; </a:t>
            </a:r>
            <a:r>
              <a:rPr lang="ru-RU" sz="2200" b="1">
                <a:latin typeface="Verdana" pitchFamily="34" charset="0"/>
              </a:rPr>
              <a:t>9 </a:t>
            </a:r>
            <a:r>
              <a:rPr lang="ru-RU" sz="2200">
                <a:latin typeface="Verdana" pitchFamily="34" charset="0"/>
              </a:rPr>
              <a:t>и</a:t>
            </a:r>
            <a:r>
              <a:rPr lang="ru-RU" sz="2200" b="1">
                <a:latin typeface="Verdana" pitchFamily="34" charset="0"/>
              </a:rPr>
              <a:t> 0</a:t>
            </a:r>
            <a:r>
              <a:rPr lang="ru-RU" sz="2200">
                <a:latin typeface="Verdana" pitchFamily="34" charset="0"/>
              </a:rPr>
              <a:t>;</a:t>
            </a:r>
          </a:p>
          <a:p>
            <a:pPr algn="ctr"/>
            <a:r>
              <a:rPr lang="ru-RU" sz="2200" b="1">
                <a:latin typeface="Verdana" pitchFamily="34" charset="0"/>
              </a:rPr>
              <a:t>7 </a:t>
            </a:r>
            <a:r>
              <a:rPr lang="ru-RU" sz="2200">
                <a:latin typeface="Verdana" pitchFamily="34" charset="0"/>
              </a:rPr>
              <a:t>и</a:t>
            </a:r>
            <a:r>
              <a:rPr lang="ru-RU" sz="2200" b="1">
                <a:latin typeface="Verdana" pitchFamily="34" charset="0"/>
              </a:rPr>
              <a:t> 19</a:t>
            </a:r>
            <a:r>
              <a:rPr lang="ru-RU" sz="2200">
                <a:latin typeface="Verdana" pitchFamily="34" charset="0"/>
              </a:rPr>
              <a:t>;</a:t>
            </a:r>
            <a:r>
              <a:rPr lang="ru-RU" sz="2200" b="1">
                <a:latin typeface="Verdana" pitchFamily="34" charset="0"/>
              </a:rPr>
              <a:t> (–3) </a:t>
            </a:r>
            <a:r>
              <a:rPr lang="ru-RU" sz="2200">
                <a:latin typeface="Verdana" pitchFamily="34" charset="0"/>
              </a:rPr>
              <a:t>и</a:t>
            </a:r>
            <a:r>
              <a:rPr lang="ru-RU" sz="2200" b="1">
                <a:latin typeface="Verdana" pitchFamily="34" charset="0"/>
              </a:rPr>
              <a:t> 8</a:t>
            </a:r>
            <a:r>
              <a:rPr lang="ru-RU" sz="2200">
                <a:latin typeface="Verdana" pitchFamily="34" charset="0"/>
              </a:rPr>
              <a:t>;</a:t>
            </a:r>
            <a:r>
              <a:rPr lang="ru-RU" sz="2200" b="1">
                <a:latin typeface="Verdana" pitchFamily="34" charset="0"/>
              </a:rPr>
              <a:t> (–18) </a:t>
            </a:r>
            <a:r>
              <a:rPr lang="ru-RU" sz="2200">
                <a:latin typeface="Verdana" pitchFamily="34" charset="0"/>
              </a:rPr>
              <a:t>и</a:t>
            </a:r>
            <a:r>
              <a:rPr lang="ru-RU" sz="2200" b="1">
                <a:latin typeface="Verdana" pitchFamily="34" charset="0"/>
              </a:rPr>
              <a:t> (–3)</a:t>
            </a:r>
            <a:r>
              <a:rPr lang="ru-RU" sz="2200">
                <a:latin typeface="Verdana" pitchFamily="34" charset="0"/>
              </a:rPr>
              <a:t>;</a:t>
            </a:r>
          </a:p>
          <a:p>
            <a:pPr algn="ctr"/>
            <a:r>
              <a:rPr lang="ru-RU" sz="2200" b="1">
                <a:latin typeface="Verdana" pitchFamily="34" charset="0"/>
              </a:rPr>
              <a:t>(–4) </a:t>
            </a:r>
            <a:r>
              <a:rPr lang="ru-RU" sz="2200">
                <a:latin typeface="Verdana" pitchFamily="34" charset="0"/>
              </a:rPr>
              <a:t>и</a:t>
            </a:r>
            <a:r>
              <a:rPr lang="ru-RU" sz="2200" b="1">
                <a:latin typeface="Verdana" pitchFamily="34" charset="0"/>
              </a:rPr>
              <a:t> 5</a:t>
            </a:r>
            <a:r>
              <a:rPr lang="ru-RU" sz="2200">
                <a:latin typeface="Verdana" pitchFamily="34" charset="0"/>
              </a:rPr>
              <a:t>;</a:t>
            </a:r>
            <a:r>
              <a:rPr lang="ru-RU" sz="2200" b="1">
                <a:latin typeface="Verdana" pitchFamily="34" charset="0"/>
              </a:rPr>
              <a:t> 17 </a:t>
            </a:r>
            <a:r>
              <a:rPr lang="ru-RU" sz="2200">
                <a:latin typeface="Verdana" pitchFamily="34" charset="0"/>
              </a:rPr>
              <a:t>и</a:t>
            </a:r>
            <a:r>
              <a:rPr lang="ru-RU" sz="2200" b="1">
                <a:latin typeface="Verdana" pitchFamily="34" charset="0"/>
              </a:rPr>
              <a:t> 13</a:t>
            </a:r>
            <a:r>
              <a:rPr lang="ru-RU" sz="2200">
                <a:latin typeface="Verdana" pitchFamily="34" charset="0"/>
              </a:rPr>
              <a:t>;</a:t>
            </a:r>
            <a:r>
              <a:rPr lang="ru-RU" sz="2200" b="1">
                <a:latin typeface="Verdana" pitchFamily="34" charset="0"/>
              </a:rPr>
              <a:t> (–20) </a:t>
            </a:r>
            <a:r>
              <a:rPr lang="ru-RU" sz="2200">
                <a:latin typeface="Verdana" pitchFamily="34" charset="0"/>
              </a:rPr>
              <a:t>и</a:t>
            </a:r>
            <a:r>
              <a:rPr lang="ru-RU" sz="2200" b="1">
                <a:latin typeface="Verdana" pitchFamily="34" charset="0"/>
              </a:rPr>
              <a:t> 14</a:t>
            </a:r>
            <a:r>
              <a:rPr lang="ru-RU" sz="2200">
                <a:latin typeface="Verdana" pitchFamily="34" charset="0"/>
              </a:rPr>
              <a:t>;</a:t>
            </a:r>
          </a:p>
          <a:p>
            <a:pPr algn="ctr"/>
            <a:r>
              <a:rPr lang="ru-RU" sz="2200" b="1">
                <a:latin typeface="Verdana" pitchFamily="34" charset="0"/>
              </a:rPr>
              <a:t>(–7) </a:t>
            </a:r>
            <a:r>
              <a:rPr lang="ru-RU" sz="2200">
                <a:latin typeface="Verdana" pitchFamily="34" charset="0"/>
              </a:rPr>
              <a:t>и</a:t>
            </a:r>
            <a:r>
              <a:rPr lang="ru-RU" sz="2200" b="1">
                <a:latin typeface="Verdana" pitchFamily="34" charset="0"/>
              </a:rPr>
              <a:t> (–5)</a:t>
            </a:r>
            <a:r>
              <a:rPr lang="ru-RU" sz="2200">
                <a:latin typeface="Verdana" pitchFamily="34" charset="0"/>
              </a:rPr>
              <a:t>;</a:t>
            </a:r>
            <a:r>
              <a:rPr lang="ru-RU" sz="2200" b="1">
                <a:latin typeface="Verdana" pitchFamily="34" charset="0"/>
              </a:rPr>
              <a:t> 8 </a:t>
            </a:r>
            <a:r>
              <a:rPr lang="ru-RU" sz="2200">
                <a:latin typeface="Verdana" pitchFamily="34" charset="0"/>
              </a:rPr>
              <a:t>и</a:t>
            </a:r>
            <a:r>
              <a:rPr lang="ru-RU" sz="2200" b="1">
                <a:latin typeface="Verdana" pitchFamily="34" charset="0"/>
              </a:rPr>
              <a:t> 16</a:t>
            </a:r>
            <a:r>
              <a:rPr lang="ru-RU" sz="2200">
                <a:latin typeface="Verdana" pitchFamily="34" charset="0"/>
              </a:rPr>
              <a:t>;</a:t>
            </a:r>
            <a:r>
              <a:rPr lang="ru-RU" sz="2200" b="1">
                <a:latin typeface="Verdana" pitchFamily="34" charset="0"/>
              </a:rPr>
              <a:t> 11 </a:t>
            </a:r>
            <a:r>
              <a:rPr lang="ru-RU" sz="2200">
                <a:latin typeface="Verdana" pitchFamily="34" charset="0"/>
              </a:rPr>
              <a:t>и</a:t>
            </a:r>
            <a:r>
              <a:rPr lang="ru-RU" sz="2200" b="1">
                <a:latin typeface="Verdana" pitchFamily="34" charset="0"/>
              </a:rPr>
              <a:t> 6</a:t>
            </a:r>
            <a:r>
              <a:rPr lang="ru-RU" sz="2200">
                <a:latin typeface="Verdana" pitchFamily="34" charset="0"/>
              </a:rPr>
              <a:t>;</a:t>
            </a:r>
          </a:p>
          <a:p>
            <a:pPr algn="ctr"/>
            <a:r>
              <a:rPr lang="ru-RU" sz="2200" b="1">
                <a:latin typeface="Verdana" pitchFamily="34" charset="0"/>
              </a:rPr>
              <a:t>4 </a:t>
            </a:r>
            <a:r>
              <a:rPr lang="ru-RU" sz="2200">
                <a:latin typeface="Verdana" pitchFamily="34" charset="0"/>
              </a:rPr>
              <a:t>и</a:t>
            </a:r>
            <a:r>
              <a:rPr lang="ru-RU" sz="2200" b="1">
                <a:latin typeface="Verdana" pitchFamily="34" charset="0"/>
              </a:rPr>
              <a:t> 0</a:t>
            </a:r>
            <a:r>
              <a:rPr lang="ru-RU" sz="2200">
                <a:latin typeface="Verdana" pitchFamily="34" charset="0"/>
              </a:rPr>
              <a:t>;</a:t>
            </a:r>
            <a:r>
              <a:rPr lang="ru-RU" sz="2200" b="1">
                <a:latin typeface="Verdana" pitchFamily="34" charset="0"/>
              </a:rPr>
              <a:t> 12 </a:t>
            </a:r>
            <a:r>
              <a:rPr lang="ru-RU" sz="2200">
                <a:latin typeface="Verdana" pitchFamily="34" charset="0"/>
              </a:rPr>
              <a:t>и </a:t>
            </a:r>
            <a:r>
              <a:rPr lang="ru-RU" sz="2200" b="1">
                <a:latin typeface="Verdana" pitchFamily="34" charset="0"/>
              </a:rPr>
              <a:t>5</a:t>
            </a:r>
            <a:r>
              <a:rPr lang="ru-RU" sz="2200">
                <a:latin typeface="Verdana" pitchFamily="34" charset="0"/>
              </a:rPr>
              <a:t>;</a:t>
            </a:r>
            <a:r>
              <a:rPr lang="ru-RU" sz="2200" b="1">
                <a:latin typeface="Verdana" pitchFamily="34" charset="0"/>
              </a:rPr>
              <a:t> (–13) </a:t>
            </a:r>
            <a:r>
              <a:rPr lang="ru-RU" sz="2200">
                <a:latin typeface="Verdana" pitchFamily="34" charset="0"/>
              </a:rPr>
              <a:t>и</a:t>
            </a:r>
            <a:r>
              <a:rPr lang="ru-RU" sz="2200" b="1">
                <a:latin typeface="Verdana" pitchFamily="34" charset="0"/>
              </a:rPr>
              <a:t> 14</a:t>
            </a:r>
            <a:r>
              <a:rPr lang="ru-RU" sz="2200">
                <a:latin typeface="Verdana" pitchFamily="34" charset="0"/>
              </a:rPr>
              <a:t>.</a:t>
            </a:r>
          </a:p>
        </p:txBody>
      </p:sp>
      <p:sp>
        <p:nvSpPr>
          <p:cNvPr id="23559" name="TextBox 14"/>
          <p:cNvSpPr txBox="1">
            <a:spLocks noChangeArrowheads="1"/>
          </p:cNvSpPr>
          <p:nvPr/>
        </p:nvSpPr>
        <p:spPr bwMode="auto">
          <a:xfrm>
            <a:off x="252413" y="4103688"/>
            <a:ext cx="8639175" cy="16002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Найдите произведение целых чисел:</a:t>
            </a:r>
          </a:p>
          <a:p>
            <a:endParaRPr lang="ru-RU" sz="1000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(–1) · (–12) · 5 · 16</a:t>
            </a:r>
            <a:r>
              <a:rPr lang="en-US" sz="2200">
                <a:latin typeface="Verdana" pitchFamily="34" charset="0"/>
              </a:rPr>
              <a:t>;</a:t>
            </a:r>
            <a:endParaRPr lang="en-US" sz="2200" b="1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(–4) · (–1) · (–14) · (–4)</a:t>
            </a:r>
          </a:p>
          <a:p>
            <a:pPr algn="ctr"/>
            <a:r>
              <a:rPr lang="ru-RU" sz="2200" b="1">
                <a:latin typeface="Verdana" pitchFamily="34" charset="0"/>
              </a:rPr>
              <a:t>2 · (–8) · (–5) · 2</a:t>
            </a:r>
            <a:r>
              <a:rPr lang="en-US" sz="2200" b="1">
                <a:latin typeface="Verdana" pitchFamily="34" charset="0"/>
              </a:rPr>
              <a:t>.</a:t>
            </a:r>
            <a:endParaRPr lang="ru-RU" sz="2200" b="1">
              <a:latin typeface="Verdana" pitchFamily="34" charset="0"/>
            </a:endParaRPr>
          </a:p>
        </p:txBody>
      </p:sp>
      <p:sp>
        <p:nvSpPr>
          <p:cNvPr id="23560" name="TextBox 9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Умножение</a:t>
            </a:r>
            <a:endParaRPr lang="en-US" sz="2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целых чисел</a:t>
            </a:r>
          </a:p>
        </p:txBody>
      </p:sp>
      <p:sp>
        <p:nvSpPr>
          <p:cNvPr id="23561" name="TextBox 14"/>
          <p:cNvSpPr txBox="1">
            <a:spLocks noChangeArrowheads="1"/>
          </p:cNvSpPr>
          <p:nvPr/>
        </p:nvSpPr>
        <p:spPr bwMode="auto">
          <a:xfrm>
            <a:off x="250825" y="5768975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Найдите степени чисел: </a:t>
            </a:r>
            <a:r>
              <a:rPr lang="ru-RU" sz="2200" b="1">
                <a:latin typeface="Verdana" pitchFamily="34" charset="0"/>
              </a:rPr>
              <a:t>(–1)</a:t>
            </a:r>
            <a:r>
              <a:rPr lang="ru-RU" sz="2200" b="1" baseline="30000">
                <a:latin typeface="Verdana" pitchFamily="34" charset="0"/>
              </a:rPr>
              <a:t>5</a:t>
            </a:r>
            <a:r>
              <a:rPr lang="en-US" sz="2200">
                <a:latin typeface="Verdana" pitchFamily="34" charset="0"/>
              </a:rPr>
              <a:t>;</a:t>
            </a:r>
            <a:r>
              <a:rPr lang="en-US" sz="2200" b="1">
                <a:latin typeface="Verdana" pitchFamily="34" charset="0"/>
              </a:rPr>
              <a:t> </a:t>
            </a:r>
            <a:r>
              <a:rPr lang="ru-RU" sz="2200" b="1">
                <a:latin typeface="Verdana" pitchFamily="34" charset="0"/>
              </a:rPr>
              <a:t>(</a:t>
            </a:r>
            <a:r>
              <a:rPr lang="en-US" sz="2200" b="1">
                <a:latin typeface="Verdana" pitchFamily="34" charset="0"/>
              </a:rPr>
              <a:t>4</a:t>
            </a:r>
            <a:r>
              <a:rPr lang="ru-RU" sz="2200" b="1">
                <a:latin typeface="Verdana" pitchFamily="34" charset="0"/>
              </a:rPr>
              <a:t>)</a:t>
            </a:r>
            <a:r>
              <a:rPr lang="en-US" sz="2200" b="1" baseline="30000">
                <a:latin typeface="Verdana" pitchFamily="34" charset="0"/>
              </a:rPr>
              <a:t>3</a:t>
            </a:r>
            <a:r>
              <a:rPr lang="en-US" sz="2200">
                <a:latin typeface="Verdana" pitchFamily="34" charset="0"/>
              </a:rPr>
              <a:t>; </a:t>
            </a:r>
            <a:r>
              <a:rPr lang="ru-RU" sz="2200" b="1">
                <a:latin typeface="Verdana" pitchFamily="34" charset="0"/>
              </a:rPr>
              <a:t>(–</a:t>
            </a:r>
            <a:r>
              <a:rPr lang="en-US" sz="2200" b="1">
                <a:latin typeface="Verdana" pitchFamily="34" charset="0"/>
              </a:rPr>
              <a:t>5</a:t>
            </a:r>
            <a:r>
              <a:rPr lang="ru-RU" sz="2200" b="1">
                <a:latin typeface="Verdana" pitchFamily="34" charset="0"/>
              </a:rPr>
              <a:t>)</a:t>
            </a:r>
            <a:r>
              <a:rPr lang="en-US" sz="2200" b="1" baseline="30000">
                <a:latin typeface="Verdana" pitchFamily="34" charset="0"/>
              </a:rPr>
              <a:t>4</a:t>
            </a:r>
            <a:r>
              <a:rPr lang="en-US" sz="2200">
                <a:latin typeface="Verdana" pitchFamily="34" charset="0"/>
              </a:rPr>
              <a:t>;</a:t>
            </a:r>
            <a:r>
              <a:rPr lang="en-US" sz="2200" b="1">
                <a:latin typeface="Verdana" pitchFamily="34" charset="0"/>
              </a:rPr>
              <a:t> </a:t>
            </a:r>
            <a:r>
              <a:rPr lang="ru-RU" sz="2200" b="1">
                <a:latin typeface="Verdana" pitchFamily="34" charset="0"/>
              </a:rPr>
              <a:t>(–</a:t>
            </a:r>
            <a:r>
              <a:rPr lang="en-US" sz="2200" b="1">
                <a:latin typeface="Verdana" pitchFamily="34" charset="0"/>
              </a:rPr>
              <a:t>2</a:t>
            </a:r>
            <a:r>
              <a:rPr lang="ru-RU" sz="2200" b="1">
                <a:latin typeface="Verdana" pitchFamily="34" charset="0"/>
              </a:rPr>
              <a:t>)</a:t>
            </a:r>
            <a:r>
              <a:rPr lang="en-US" sz="2200" b="1" baseline="30000">
                <a:latin typeface="Verdana" pitchFamily="34" charset="0"/>
              </a:rPr>
              <a:t>6</a:t>
            </a:r>
            <a:r>
              <a:rPr lang="en-US" sz="2200">
                <a:latin typeface="Verdana" pitchFamily="34" charset="0"/>
              </a:rPr>
              <a:t>.</a:t>
            </a:r>
            <a:endParaRPr lang="ru-RU" sz="220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15363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15364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</a:t>
            </a:r>
            <a:endParaRPr lang="en-US" sz="22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50825" y="1785938"/>
            <a:ext cx="8642350" cy="1384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Произведение</a:t>
            </a: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любого целого числа и нуля</a:t>
            </a: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равно нулю.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3246438"/>
            <a:ext cx="8642350" cy="31083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Произведением</a:t>
            </a: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двух отличных от нуля целых чисел 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называется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произведение их модулей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8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взятое со знаком «+»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8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если знаки сомножителей одинаковые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 знаком «–»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если знаки сомножителей разные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16387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16388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Примеры</a:t>
            </a:r>
            <a:endParaRPr lang="en-US" sz="22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0825" y="1785938"/>
            <a:ext cx="8642350" cy="270827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5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· </a:t>
            </a:r>
            <a:r>
              <a:rPr lang="ru-RU" sz="35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</a:t>
            </a:r>
            <a:r>
              <a:rPr lang="ru-RU" sz="3500" b="1" dirty="0">
                <a:solidFill>
                  <a:srgbClr val="0F4D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ru-RU" sz="35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· </a:t>
            </a:r>
            <a:r>
              <a:rPr lang="ru-RU" sz="35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</a:t>
            </a:r>
            <a:r>
              <a:rPr lang="ru-RU" sz="3500" b="1" dirty="0">
                <a:solidFill>
                  <a:srgbClr val="0F4D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</a:t>
            </a:r>
            <a:r>
              <a:rPr lang="ru-RU" sz="35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ru-RU" sz="35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–5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· 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ru-RU" sz="35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–3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</a:t>
            </a:r>
            <a:r>
              <a:rPr lang="ru-RU" sz="3500" b="1" dirty="0">
                <a:solidFill>
                  <a:srgbClr val="0F4D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ru-RU" sz="35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· </a:t>
            </a:r>
            <a:r>
              <a:rPr lang="ru-RU" sz="35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</a:t>
            </a:r>
            <a:r>
              <a:rPr lang="ru-RU" sz="3500" b="1" dirty="0">
                <a:solidFill>
                  <a:srgbClr val="0F4D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</a:t>
            </a:r>
            <a:r>
              <a:rPr lang="ru-RU" sz="35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5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· 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ru-RU" sz="35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–3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</a:t>
            </a:r>
            <a:r>
              <a:rPr lang="ru-RU" sz="3500" b="1" dirty="0">
                <a:solidFill>
                  <a:srgbClr val="0F4D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ru-RU" sz="35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· </a:t>
            </a:r>
            <a:r>
              <a:rPr lang="ru-RU" sz="35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</a:t>
            </a:r>
            <a:r>
              <a:rPr lang="ru-RU" sz="3500" b="1" dirty="0">
                <a:solidFill>
                  <a:srgbClr val="0F4D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</a:t>
            </a:r>
            <a:r>
              <a:rPr lang="ru-RU" sz="35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ru-RU" sz="35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–5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· </a:t>
            </a:r>
            <a:r>
              <a:rPr lang="ru-RU" sz="35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</a:t>
            </a:r>
            <a:r>
              <a:rPr lang="ru-RU" sz="3500" b="1" dirty="0">
                <a:solidFill>
                  <a:srgbClr val="0F4D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ru-RU" sz="35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· </a:t>
            </a:r>
            <a:r>
              <a:rPr lang="ru-RU" sz="35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</a:t>
            </a:r>
            <a:r>
              <a:rPr lang="ru-RU" sz="3500" b="1" dirty="0">
                <a:solidFill>
                  <a:srgbClr val="0F4D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</a:t>
            </a:r>
            <a:r>
              <a:rPr lang="ru-RU" sz="35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</a:t>
            </a:r>
            <a:endParaRPr lang="ru-RU" sz="3500" b="1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17411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17412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22479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Коротко правила знаков при умножении формулируют так: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плюс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на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минус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даёт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минус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минус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на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минус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даёт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плюс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578225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Примеры</a:t>
            </a:r>
            <a:endParaRPr lang="en-US" sz="22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0825" y="4095750"/>
            <a:ext cx="8642350" cy="270827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5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· </a:t>
            </a:r>
            <a:r>
              <a:rPr lang="ru-RU" sz="35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</a:t>
            </a:r>
            <a:r>
              <a:rPr lang="ru-RU" sz="3500" b="1" dirty="0">
                <a:solidFill>
                  <a:srgbClr val="0F4D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ru-RU" sz="35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· </a:t>
            </a:r>
            <a:r>
              <a:rPr lang="ru-RU" sz="35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</a:t>
            </a:r>
            <a:r>
              <a:rPr lang="ru-RU" sz="3500" b="1" dirty="0">
                <a:solidFill>
                  <a:srgbClr val="0F4D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</a:t>
            </a:r>
            <a:r>
              <a:rPr lang="ru-RU" sz="35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ru-RU" sz="35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–5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· 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ru-RU" sz="35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–3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</a:t>
            </a:r>
            <a:r>
              <a:rPr lang="ru-RU" sz="3500" b="1" dirty="0">
                <a:solidFill>
                  <a:srgbClr val="0F4D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ru-RU" sz="35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· </a:t>
            </a:r>
            <a:r>
              <a:rPr lang="ru-RU" sz="35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</a:t>
            </a:r>
            <a:r>
              <a:rPr lang="ru-RU" sz="3500" b="1" dirty="0">
                <a:solidFill>
                  <a:srgbClr val="0F4D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</a:t>
            </a:r>
            <a:r>
              <a:rPr lang="ru-RU" sz="35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5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· 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ru-RU" sz="35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–3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</a:t>
            </a:r>
            <a:r>
              <a:rPr lang="ru-RU" sz="3500" b="1" dirty="0">
                <a:solidFill>
                  <a:srgbClr val="0F4D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ru-RU" sz="35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· </a:t>
            </a:r>
            <a:r>
              <a:rPr lang="ru-RU" sz="35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</a:t>
            </a:r>
            <a:r>
              <a:rPr lang="ru-RU" sz="3500" b="1" dirty="0">
                <a:solidFill>
                  <a:srgbClr val="0F4D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</a:t>
            </a:r>
            <a:r>
              <a:rPr lang="ru-RU" sz="35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ru-RU" sz="35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–5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· </a:t>
            </a:r>
            <a:r>
              <a:rPr lang="ru-RU" sz="35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</a:t>
            </a:r>
            <a:r>
              <a:rPr lang="ru-RU" sz="3500" b="1" dirty="0">
                <a:solidFill>
                  <a:srgbClr val="0F4D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ru-RU" sz="35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· </a:t>
            </a:r>
            <a:r>
              <a:rPr lang="ru-RU" sz="35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</a:t>
            </a:r>
            <a:r>
              <a:rPr lang="ru-RU" sz="3500" b="1" dirty="0">
                <a:solidFill>
                  <a:srgbClr val="0F4D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</a:t>
            </a:r>
            <a:r>
              <a:rPr lang="ru-RU" sz="35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</a:t>
            </a:r>
            <a:endParaRPr lang="ru-RU" sz="3500" b="1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18435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18436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Действие умножения целых чисел подчиняется переместительному и сочетательному законам.</a:t>
            </a:r>
            <a:endParaRPr lang="en-US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5319713"/>
            <a:ext cx="8642350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  <a:endParaRPr lang="en-US" sz="22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0825" y="5780088"/>
            <a:ext cx="8642350" cy="63182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5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· 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ru-RU" sz="35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–7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(</a:t>
            </a:r>
            <a:r>
              <a:rPr lang="ru-RU" sz="35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–7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· (</a:t>
            </a:r>
            <a:r>
              <a:rPr lang="ru-RU" sz="35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</a:t>
            </a:r>
            <a:r>
              <a:rPr lang="ru-RU" sz="35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ru-RU" sz="3500" b="1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2181225"/>
            <a:ext cx="8642350" cy="30924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Произведение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двух целых чисел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не зависит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от порядка сомножителей: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4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4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4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4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4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4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4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endParaRPr lang="en-US" sz="4500" b="1" i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Умножение</a:t>
            </a:r>
            <a:endParaRPr lang="en-US" sz="2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целых чисел</a:t>
            </a:r>
          </a:p>
        </p:txBody>
      </p:sp>
      <p:sp>
        <p:nvSpPr>
          <p:cNvPr id="19459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Произведение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целых чисел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5216525"/>
            <a:ext cx="8642350" cy="5842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800000"/>
                </a:solidFill>
                <a:latin typeface="Verdana" pitchFamily="34" charset="0"/>
              </a:rPr>
              <a:t>Пример</a:t>
            </a:r>
            <a:endParaRPr lang="en-US" sz="3200" b="1">
              <a:solidFill>
                <a:srgbClr val="80000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5859463"/>
            <a:ext cx="8642350" cy="5842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</a:rPr>
              <a:t>(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</a:rPr>
              <a:t>3</a:t>
            </a:r>
            <a:r>
              <a:rPr lang="ru-RU" sz="3200" b="1">
                <a:latin typeface="Verdana" pitchFamily="34" charset="0"/>
              </a:rPr>
              <a:t> ·</a:t>
            </a:r>
            <a:r>
              <a:rPr lang="en-US" sz="3200" b="1">
                <a:latin typeface="Verdana" pitchFamily="34" charset="0"/>
              </a:rPr>
              <a:t> </a:t>
            </a:r>
            <a:r>
              <a:rPr lang="ru-RU" sz="3200" b="1">
                <a:latin typeface="Verdana" pitchFamily="34" charset="0"/>
              </a:rPr>
              <a:t>(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</a:rPr>
              <a:t>–8</a:t>
            </a:r>
            <a:r>
              <a:rPr lang="ru-RU" sz="3200" b="1">
                <a:latin typeface="Verdana" pitchFamily="34" charset="0"/>
              </a:rPr>
              <a:t>)) ·</a:t>
            </a:r>
            <a:r>
              <a:rPr lang="en-US" sz="3200" b="1">
                <a:latin typeface="Verdana" pitchFamily="34" charset="0"/>
              </a:rPr>
              <a:t> </a:t>
            </a:r>
            <a:r>
              <a:rPr lang="ru-RU" sz="3200" b="1">
                <a:latin typeface="Verdana" pitchFamily="34" charset="0"/>
              </a:rPr>
              <a:t>(</a:t>
            </a:r>
            <a:r>
              <a:rPr lang="ru-RU" sz="3200" b="1">
                <a:solidFill>
                  <a:srgbClr val="0F4D10"/>
                </a:solidFill>
                <a:latin typeface="Verdana" pitchFamily="34" charset="0"/>
              </a:rPr>
              <a:t>–4</a:t>
            </a:r>
            <a:r>
              <a:rPr lang="ru-RU" sz="3200" b="1">
                <a:latin typeface="Verdana" pitchFamily="34" charset="0"/>
              </a:rPr>
              <a:t>) =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</a:rPr>
              <a:t>3</a:t>
            </a:r>
            <a:r>
              <a:rPr lang="ru-RU" sz="3200" b="1">
                <a:latin typeface="Verdana" pitchFamily="34" charset="0"/>
              </a:rPr>
              <a:t> ·</a:t>
            </a:r>
            <a:r>
              <a:rPr lang="en-US" sz="3200" b="1">
                <a:latin typeface="Verdana" pitchFamily="34" charset="0"/>
              </a:rPr>
              <a:t> (</a:t>
            </a:r>
            <a:r>
              <a:rPr lang="ru-RU" sz="3200" b="1">
                <a:latin typeface="Verdana" pitchFamily="34" charset="0"/>
              </a:rPr>
              <a:t>(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</a:rPr>
              <a:t>–8</a:t>
            </a:r>
            <a:r>
              <a:rPr lang="en-US" sz="3200" b="1">
                <a:latin typeface="Verdana" pitchFamily="34" charset="0"/>
              </a:rPr>
              <a:t>)</a:t>
            </a:r>
            <a:r>
              <a:rPr lang="ru-RU" sz="3200" b="1">
                <a:latin typeface="Verdana" pitchFamily="34" charset="0"/>
              </a:rPr>
              <a:t> ·</a:t>
            </a:r>
            <a:r>
              <a:rPr lang="en-US" sz="3200" b="1">
                <a:latin typeface="Verdana" pitchFamily="34" charset="0"/>
              </a:rPr>
              <a:t> </a:t>
            </a:r>
            <a:r>
              <a:rPr lang="ru-RU" sz="3200" b="1">
                <a:latin typeface="Verdana" pitchFamily="34" charset="0"/>
              </a:rPr>
              <a:t>(</a:t>
            </a:r>
            <a:r>
              <a:rPr lang="ru-RU" sz="3200" b="1">
                <a:solidFill>
                  <a:srgbClr val="0F4D10"/>
                </a:solidFill>
                <a:latin typeface="Verdana" pitchFamily="34" charset="0"/>
              </a:rPr>
              <a:t>–4</a:t>
            </a:r>
            <a:r>
              <a:rPr lang="ru-RU" sz="3200" b="1">
                <a:latin typeface="Verdana" pitchFamily="34" charset="0"/>
              </a:rPr>
              <a:t>))</a:t>
            </a:r>
          </a:p>
        </p:txBody>
      </p:sp>
      <p:sp>
        <p:nvSpPr>
          <p:cNvPr id="19462" name="TextBox 12"/>
          <p:cNvSpPr txBox="1">
            <a:spLocks noChangeArrowheads="1"/>
          </p:cNvSpPr>
          <p:nvPr/>
        </p:nvSpPr>
        <p:spPr bwMode="auto">
          <a:xfrm>
            <a:off x="250825" y="1268413"/>
            <a:ext cx="8642350" cy="38544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</a:rPr>
              <a:t>Если произведение</a:t>
            </a:r>
          </a:p>
          <a:p>
            <a:pPr algn="ctr"/>
            <a:r>
              <a:rPr lang="ru-RU" sz="3200">
                <a:latin typeface="Verdana" pitchFamily="34" charset="0"/>
              </a:rPr>
              <a:t>двух целых чисел перемножить</a:t>
            </a:r>
          </a:p>
          <a:p>
            <a:pPr algn="ctr"/>
            <a:r>
              <a:rPr lang="ru-RU" sz="3200">
                <a:latin typeface="Verdana" pitchFamily="34" charset="0"/>
              </a:rPr>
              <a:t>с третьим целым числом,</a:t>
            </a:r>
          </a:p>
          <a:p>
            <a:pPr algn="ctr"/>
            <a:r>
              <a:rPr lang="ru-RU" sz="3200">
                <a:latin typeface="Verdana" pitchFamily="34" charset="0"/>
              </a:rPr>
              <a:t>то результат будет такой же,</a:t>
            </a:r>
          </a:p>
          <a:p>
            <a:pPr algn="ctr"/>
            <a:r>
              <a:rPr lang="ru-RU" sz="3200">
                <a:latin typeface="Verdana" pitchFamily="34" charset="0"/>
              </a:rPr>
              <a:t>как если первое число перемножить</a:t>
            </a:r>
            <a:endParaRPr lang="en-US" sz="3200">
              <a:latin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</a:rPr>
              <a:t>с произведением второго и третьего:</a:t>
            </a: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en-US" sz="4500" b="1"/>
              <a:t>(</a:t>
            </a:r>
            <a:r>
              <a:rPr lang="ru-RU" sz="4500" b="1" i="1">
                <a:solidFill>
                  <a:srgbClr val="C00000"/>
                </a:solidFill>
              </a:rPr>
              <a:t>х</a:t>
            </a:r>
            <a:r>
              <a:rPr lang="ru-RU" sz="4500" b="1"/>
              <a:t> ·</a:t>
            </a:r>
            <a:r>
              <a:rPr lang="en-US" sz="4500" b="1"/>
              <a:t> </a:t>
            </a:r>
            <a:r>
              <a:rPr lang="ru-RU" sz="4500" b="1">
                <a:solidFill>
                  <a:srgbClr val="0000FF"/>
                </a:solidFill>
              </a:rPr>
              <a:t>y</a:t>
            </a:r>
            <a:r>
              <a:rPr lang="en-US" sz="4500" b="1"/>
              <a:t>) </a:t>
            </a:r>
            <a:r>
              <a:rPr lang="ru-RU" sz="4500" b="1"/>
              <a:t>·</a:t>
            </a:r>
            <a:r>
              <a:rPr lang="en-US" sz="4500" b="1"/>
              <a:t> </a:t>
            </a:r>
            <a:r>
              <a:rPr lang="en-US" sz="4500" b="1">
                <a:solidFill>
                  <a:srgbClr val="0F4D10"/>
                </a:solidFill>
              </a:rPr>
              <a:t>z</a:t>
            </a:r>
            <a:r>
              <a:rPr lang="en-US" sz="4500"/>
              <a:t> </a:t>
            </a:r>
            <a:r>
              <a:rPr lang="ru-RU" sz="4500" b="1">
                <a:latin typeface="Verdana" pitchFamily="34" charset="0"/>
              </a:rPr>
              <a:t>= </a:t>
            </a:r>
            <a:r>
              <a:rPr lang="ru-RU" sz="4500" b="1" i="1">
                <a:solidFill>
                  <a:srgbClr val="C00000"/>
                </a:solidFill>
              </a:rPr>
              <a:t>х</a:t>
            </a:r>
            <a:r>
              <a:rPr lang="ru-RU" sz="4500" b="1"/>
              <a:t> ·</a:t>
            </a:r>
            <a:r>
              <a:rPr lang="en-US" sz="4500" b="1"/>
              <a:t> (</a:t>
            </a:r>
            <a:r>
              <a:rPr lang="ru-RU" sz="4500" b="1">
                <a:solidFill>
                  <a:srgbClr val="0000FF"/>
                </a:solidFill>
              </a:rPr>
              <a:t>y</a:t>
            </a:r>
            <a:r>
              <a:rPr lang="ru-RU" sz="4500" b="1"/>
              <a:t> ·</a:t>
            </a:r>
            <a:r>
              <a:rPr lang="en-US" sz="4500" b="1"/>
              <a:t> </a:t>
            </a:r>
            <a:r>
              <a:rPr lang="en-US" sz="4500" b="1">
                <a:solidFill>
                  <a:srgbClr val="0F4D10"/>
                </a:solidFill>
              </a:rPr>
              <a:t>z</a:t>
            </a:r>
            <a:r>
              <a:rPr lang="en-US" sz="4500" b="1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20483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20484" name="TextBox 12"/>
          <p:cNvSpPr txBox="1">
            <a:spLocks noChangeArrowheads="1"/>
          </p:cNvSpPr>
          <p:nvPr/>
        </p:nvSpPr>
        <p:spPr bwMode="auto">
          <a:xfrm>
            <a:off x="250825" y="1268413"/>
            <a:ext cx="8642350" cy="2400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Сочетательный закон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позволяет записывать произведение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трёх сомножителей без скобок,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поскольку при любой расстановке скобок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 произведении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х · y · z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получится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один и тот же результат.</a:t>
            </a:r>
            <a:endParaRPr lang="en-US" sz="2500" b="1" i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371316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Аналогично, без скобок,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можно записывать произведение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бo’льшего количества сомножителей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500" b="1" i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5018088"/>
            <a:ext cx="8642350" cy="16303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Произведение целых чисел определено так, чтобы для натуральных чисел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оно совпадало с обычным и выполнялись переместительный и сочетательный законы.</a:t>
            </a:r>
            <a:endParaRPr lang="en-US" sz="2500" b="1" i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21507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21508" name="TextBox 12"/>
          <p:cNvSpPr txBox="1">
            <a:spLocks noChangeArrowheads="1"/>
          </p:cNvSpPr>
          <p:nvPr/>
        </p:nvSpPr>
        <p:spPr bwMode="auto">
          <a:xfrm>
            <a:off x="250825" y="1268413"/>
            <a:ext cx="8642350" cy="24161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Результат умножения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целого числа на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</a:t>
            </a:r>
            <a:endParaRPr lang="ru-RU" sz="3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равен противоположному числу: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36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3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36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) =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ru-RU" sz="3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3500" b="1" i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773488"/>
            <a:ext cx="8642350" cy="13239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Для любого целого числа имеем:</a:t>
            </a:r>
          </a:p>
          <a:p>
            <a:pPr algn="ctr"/>
            <a:endParaRPr lang="ru-RU" sz="1000" b="1" i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3500" b="1" i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22531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22532" name="TextBox 12"/>
          <p:cNvSpPr txBox="1">
            <a:spLocks noChangeArrowheads="1"/>
          </p:cNvSpPr>
          <p:nvPr/>
        </p:nvSpPr>
        <p:spPr bwMode="auto">
          <a:xfrm>
            <a:off x="250825" y="1268413"/>
            <a:ext cx="8642350" cy="2400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Поскольку степень числа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 натуральным показателем, бo’льшим 1, выражается через произведение,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можно находить степени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не только натуральных чисел и нуля,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но и любых целых чисел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4867275"/>
            <a:ext cx="8642350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Первая степень любого целого числа</a:t>
            </a: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равна самому этому числу.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3698875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  <a:endParaRPr lang="en-US" sz="25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4211638"/>
            <a:ext cx="8642350" cy="5238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–3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2800" b="1" baseline="300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= (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–3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) · (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–3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) · (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–3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) · (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–3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) =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81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0825" y="5767388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  <a:endParaRPr lang="en-US" sz="25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50825" y="6281738"/>
            <a:ext cx="8642350" cy="5222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–19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2800" b="1" baseline="300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1264</TotalTime>
  <Words>443</Words>
  <Application>Microsoft Office PowerPoint</Application>
  <PresentationFormat>Экран (4:3)</PresentationFormat>
  <Paragraphs>130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185</cp:revision>
  <dcterms:created xsi:type="dcterms:W3CDTF">2012-12-15T11:02:59Z</dcterms:created>
  <dcterms:modified xsi:type="dcterms:W3CDTF">2013-12-21T17:17:00Z</dcterms:modified>
</cp:coreProperties>
</file>