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5" r:id="rId4"/>
    <p:sldId id="266" r:id="rId5"/>
    <p:sldId id="272" r:id="rId6"/>
    <p:sldId id="273" r:id="rId7"/>
    <p:sldId id="269" r:id="rId8"/>
    <p:sldId id="281" r:id="rId9"/>
    <p:sldId id="280" r:id="rId10"/>
    <p:sldId id="274" r:id="rId11"/>
    <p:sldId id="271" r:id="rId12"/>
    <p:sldId id="275" r:id="rId13"/>
    <p:sldId id="279" r:id="rId14"/>
    <p:sldId id="276" r:id="rId15"/>
    <p:sldId id="267" r:id="rId16"/>
    <p:sldId id="268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75362" autoAdjust="0"/>
  </p:normalViewPr>
  <p:slideViewPr>
    <p:cSldViewPr>
      <p:cViewPr varScale="1">
        <p:scale>
          <a:sx n="50" d="100"/>
          <a:sy n="50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:GNU_FD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mmons.wikimedia.org/wiki/Commons:GNU_Free_Documentation_License_1.2" TargetMode="External"/><Relationship Id="rId4" Type="http://schemas.openxmlformats.org/officeDocument/2006/relationships/hyperlink" Target="http://en.wikipedia.org/wiki/ru:%D0%A4%D0%BE%D0%BD%D0%B4_%D1%81%D0%B2%D0%BE%D0%B1%D0%BE%D0%B4%D0%BD%D0%BE%D0%B3%D0%BE_%D0%BF%D1%80%D0%BE%D0%B3%D1%80%D0%B0%D0%BC%D0%BC%D0%BD%D0%BE%D0%B3%D0%BE_%D0%BE%D0%B1%D0%B5%D1%81%D0%BF%D0%B5%D1%87%D0%B5%D0%BD%D0%B8%D1%8F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 журнал «</a:t>
            </a:r>
            <a:r>
              <a:rPr lang="ru-RU" smtClean="0"/>
              <a:t>Новый солдат» № 178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</a:t>
            </a:r>
            <a:r>
              <a:rPr lang="en-US" dirty="0" err="1" smtClean="0"/>
              <a:t>i</a:t>
            </a:r>
            <a:r>
              <a:rPr lang="ru-RU" dirty="0" smtClean="0"/>
              <a:t>» гиперссылка на скрытый слайд с</a:t>
            </a:r>
            <a:r>
              <a:rPr lang="ru-RU" baseline="0" dirty="0" smtClean="0"/>
              <a:t>о схемой битвы при Каннах и портретом Ганнибала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Скрытый слайд. </a:t>
            </a:r>
          </a:p>
          <a:p>
            <a:r>
              <a:rPr lang="ru-RU" dirty="0" smtClean="0"/>
              <a:t>Схема</a:t>
            </a:r>
            <a:r>
              <a:rPr lang="ru-RU" baseline="0" dirty="0" smtClean="0"/>
              <a:t> сражения –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Тырин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Колпаков, Пономарев: Атлас "История Древнего мира" с контурными картами и контрольными заданиями. 5 класс. ФГОС АСТ Пресс школа 2012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</a:t>
            </a:r>
          </a:p>
          <a:p>
            <a:r>
              <a:rPr lang="ru-RU" dirty="0" smtClean="0"/>
              <a:t>Портрет </a:t>
            </a:r>
            <a:r>
              <a:rPr lang="ru-RU" dirty="0" err="1" smtClean="0"/>
              <a:t>Ганнибалла</a:t>
            </a:r>
            <a:r>
              <a:rPr lang="ru-RU" baseline="0" dirty="0" smtClean="0"/>
              <a:t> - </a:t>
            </a:r>
            <a:r>
              <a:rPr lang="en-US" baseline="0" dirty="0" smtClean="0"/>
              <a:t>http://upload.wikimedia.org/wikipedia/commons/d/dc/HannibalTheCarthaginian.jpg?uselang=ru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Адрес карты -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http://upload.wikimedia.org/wikipedia/commons/4/4b/Hannibal_route_of_invasion.gif?uselang=ru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Адрес карты -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http://upload.wikimedia.org/wikipedia/commons/4/4b/Hannibal_route_of_invasion.gif?uselang=ru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Задание не </a:t>
            </a:r>
            <a:r>
              <a:rPr lang="ru-RU" sz="1200" smtClean="0">
                <a:effectLst/>
                <a:latin typeface="+mn-lt"/>
                <a:ea typeface="Calibri"/>
                <a:cs typeface="Times New Roman"/>
              </a:rPr>
              <a:t>является обязательным. Для 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 исчезает, возникает авторская формулировка проблемной ситуации</a:t>
            </a:r>
            <a:endParaRPr lang="ru-RU" smtClean="0">
              <a:effectLst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</a:t>
            </a:r>
            <a:r>
              <a:rPr lang="ru-RU" baseline="0" dirty="0" smtClean="0"/>
              <a:t> Исчезает вопрос, появляется карта.</a:t>
            </a:r>
            <a:endParaRPr lang="ru-RU" dirty="0" smtClean="0"/>
          </a:p>
          <a:p>
            <a:r>
              <a:rPr lang="ru-RU" dirty="0" smtClean="0"/>
              <a:t>Карта </a:t>
            </a:r>
            <a:r>
              <a:rPr lang="en-US" dirty="0" smtClean="0"/>
              <a:t>http://www.ostu.ru/personal/nikolaev/carth-7-2.gif</a:t>
            </a:r>
            <a:r>
              <a:rPr lang="ru-RU" dirty="0" smtClean="0"/>
              <a:t>  </a:t>
            </a:r>
            <a:r>
              <a:rPr lang="en-US" dirty="0" smtClean="0"/>
              <a:t>http://historyatlas.narod.ru/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Материалы сайта могут использоваться и копироваться в некоммерческих познавательных, образовательных и иных личных целях. Рекомендуется приводить ссылку на оригинал. Запрещается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изменение графических файлов. Запрещается коммерческое использование материалов сайта без письменного разрешения владельца. 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карта границ римских провинций</a:t>
            </a:r>
            <a:r>
              <a:rPr lang="ru-RU" baseline="0" dirty="0" smtClean="0"/>
              <a:t>.</a:t>
            </a:r>
          </a:p>
          <a:p>
            <a:r>
              <a:rPr lang="ru-RU" dirty="0" smtClean="0"/>
              <a:t>Карта - </a:t>
            </a:r>
            <a:r>
              <a:rPr lang="en-US" dirty="0" smtClean="0"/>
              <a:t>http://upload.wikimedia.org/wikipedia/commons/5/51/REmpire-Corsica_et_Sardinia.jpg</a:t>
            </a:r>
            <a:endParaRPr lang="ru-RU" dirty="0" smtClean="0"/>
          </a:p>
          <a:p>
            <a:r>
              <a:rPr lang="ru-RU" dirty="0" smtClean="0"/>
              <a:t>Лицензия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Разрешается копировать, распространять и/или изменять этот документ в соответствии с условиями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ru:GNU FDL"/>
              </a:rPr>
              <a:t>GNU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ru:GNU FDL"/>
              </a:rPr>
              <a:t>Free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ru:GNU FD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ru:GNU FDL"/>
              </a:rPr>
              <a:t>Documentation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ru:GNU FD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ru:GNU FDL"/>
              </a:rPr>
              <a:t>License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версии 1.2 или более поздней, опубликованной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ru:Фонд свободного программного обеспечения"/>
              </a:rPr>
              <a:t>Фондом свободного программного обеспечения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без неизменяемых разделов, без текстов, помещаемых на первой и последней обложке. Копия лицензии включена в раздел, озаглавленный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 1.2"/>
              </a:rPr>
              <a:t>GNU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 1.2"/>
              </a:rPr>
              <a:t>Free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 1.2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 1.2"/>
              </a:rPr>
              <a:t>Documentation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 1.2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 1.2"/>
              </a:rPr>
              <a:t>License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648" y="1763400"/>
            <a:ext cx="3983591" cy="479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КАРФАГЕНА</a:t>
            </a:r>
            <a:endParaRPr lang="ru-RU" dirty="0"/>
          </a:p>
        </p:txBody>
      </p:sp>
      <p:pic>
        <p:nvPicPr>
          <p:cNvPr id="6" name="Рисунок 5" descr="лента времени_3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8298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мира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§ 35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</p:spTree>
    <p:extLst>
      <p:ext uri="{BB962C8B-B14F-4D97-AF65-F5344CB8AC3E}">
        <p14:creationId xmlns:p14="http://schemas.microsoft.com/office/powerpoint/2010/main" val="1832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13061"/>
            <a:ext cx="9144000" cy="43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Сформулируй своими словами определение </a:t>
            </a:r>
            <a:r>
              <a:rPr lang="ru-RU" sz="2800" dirty="0" smtClean="0"/>
              <a:t>понятия «</a:t>
            </a:r>
            <a:r>
              <a:rPr lang="ru-RU" sz="2800" dirty="0"/>
              <a:t>провинция» и проверь себя по словарю.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ДОБЛЕСТЬ ПРОТИВ ЗОЛОТА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00" y="2708920"/>
            <a:ext cx="8712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______________________________________</a:t>
            </a:r>
          </a:p>
          <a:p>
            <a:r>
              <a:rPr lang="ru-RU" sz="2800" dirty="0" smtClean="0"/>
              <a:t>______________________________________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62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70543"/>
            <a:ext cx="8627811" cy="296251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Используя текст учебника </a:t>
            </a:r>
            <a:r>
              <a:rPr lang="ru-RU" sz="2800" dirty="0" smtClean="0"/>
              <a:t>(§ 35, п.2), </a:t>
            </a:r>
            <a:r>
              <a:rPr lang="ru-RU" sz="2800" dirty="0"/>
              <a:t>составь </a:t>
            </a:r>
            <a:r>
              <a:rPr lang="ru-RU" sz="2800" dirty="0" smtClean="0"/>
              <a:t>список причин </a:t>
            </a:r>
            <a:r>
              <a:rPr lang="ru-RU" sz="2800" dirty="0"/>
              <a:t>победы римлян во 2-й Пунической войне и запиши в таблицу.</a:t>
            </a:r>
          </a:p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Подтверди каждую причину аргументом и запиши их </a:t>
            </a:r>
            <a:r>
              <a:rPr lang="ru-RU" sz="2800" dirty="0" smtClean="0"/>
              <a:t>в таблицу</a:t>
            </a:r>
            <a:r>
              <a:rPr lang="ru-RU" sz="2800" dirty="0"/>
              <a:t>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ТАЛАНТ ПРОТИВ СТОЙКОСТИ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5911"/>
              </p:ext>
            </p:extLst>
          </p:nvPr>
        </p:nvGraphicFramePr>
        <p:xfrm>
          <a:off x="252000" y="3998168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Причины побед римлян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Аргументы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9F1CB"/>
              </a:clrFrom>
              <a:clrTo>
                <a:srgbClr val="F9F1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1184" y="3816552"/>
            <a:ext cx="1469954" cy="306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0000"/>
            <a:ext cx="9144000" cy="497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ДОБЛЕСТЬ ПРОТИВ ЗОЛОТА</a:t>
            </a:r>
          </a:p>
        </p:txBody>
      </p:sp>
      <p:sp>
        <p:nvSpPr>
          <p:cNvPr id="3" name="Управляющая кнопка: сведения 2">
            <a:hlinkClick r:id="rId6" action="ppaction://hlinksldjump" highlightClick="1"/>
          </p:cNvPr>
          <p:cNvSpPr/>
          <p:nvPr/>
        </p:nvSpPr>
        <p:spPr>
          <a:xfrm>
            <a:off x="4392000" y="6408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980728"/>
            <a:ext cx="79629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ДОБЛЕСТЬ ПРОТИВ ЗОЛОТА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51" y="3212976"/>
            <a:ext cx="1494088" cy="19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0363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Какие качества римского характера </a:t>
            </a:r>
            <a:r>
              <a:rPr lang="ru-RU" sz="2800" dirty="0" smtClean="0"/>
              <a:t>представляются тебе</a:t>
            </a:r>
            <a:r>
              <a:rPr lang="ru-RU" sz="2800" dirty="0"/>
              <a:t>, гражданину современной </a:t>
            </a:r>
            <a:r>
              <a:rPr lang="ru-RU" sz="2800" dirty="0" smtClean="0"/>
              <a:t>России</a:t>
            </a:r>
            <a:r>
              <a:rPr lang="ru-RU" sz="2800" dirty="0"/>
              <a:t>, достойными подражания, а какие – нет?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ТАЛАНТ ПРОТИВ СТОЙКОСТИ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726764"/>
              </p:ext>
            </p:extLst>
          </p:nvPr>
        </p:nvGraphicFramePr>
        <p:xfrm>
          <a:off x="251520" y="3122632"/>
          <a:ext cx="86400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Достойны подражания такие качества </a:t>
                      </a:r>
                      <a:r>
                        <a:rPr lang="ru-RU" sz="2400" u="none" strike="noStrike" kern="1200" spc="-150" baseline="0" dirty="0" smtClean="0"/>
                        <a:t>римского</a:t>
                      </a:r>
                      <a:r>
                        <a:rPr lang="ru-RU" sz="2400" u="none" strike="noStrike" kern="1200" baseline="0" dirty="0" smtClean="0"/>
                        <a:t> характера, как 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Вызывают </a:t>
                      </a:r>
                      <a:r>
                        <a:rPr lang="ru-RU" sz="2400" u="none" strike="noStrike" kern="1200" spc="-150" baseline="0" dirty="0" smtClean="0"/>
                        <a:t>осуждение</a:t>
                      </a:r>
                      <a:r>
                        <a:rPr lang="ru-RU" sz="2400" u="none" strike="noStrike" kern="1200" baseline="0" dirty="0" smtClean="0"/>
                        <a:t> 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7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ПОБЕДА ВО 2-Й ПУНИЧЕСКОЙ ВОЙНЕ СДЕЛАЛА РИМСКУЮ РЕСПУБЛИКУ СИЛЬНЕЙШЕЙ ДЕРЖАВОЙ ЗАПАДНОГО СРЕДИЗЕМНОМОРЬЯ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35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Отметь на ленте времени годы 2-ой Пунической войны.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1960"/>
              </p:ext>
            </p:extLst>
          </p:nvPr>
        </p:nvGraphicFramePr>
        <p:xfrm>
          <a:off x="252000" y="2407280"/>
          <a:ext cx="861627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64668" y="4149080"/>
            <a:ext cx="8627331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В этом же столетии в </a:t>
            </a:r>
            <a:r>
              <a:rPr lang="ru-RU" sz="2800" dirty="0" smtClean="0"/>
              <a:t>Китае …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229200"/>
            <a:ext cx="893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_______________________________________</a:t>
            </a:r>
          </a:p>
          <a:p>
            <a:r>
              <a:rPr lang="ru-RU" sz="2800" dirty="0" smtClean="0"/>
              <a:t>_______________________________________</a:t>
            </a:r>
          </a:p>
          <a:p>
            <a:r>
              <a:rPr lang="ru-RU" sz="2800" dirty="0" smtClean="0"/>
              <a:t>_______________________________________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1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4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Отметь на </a:t>
            </a:r>
            <a:r>
              <a:rPr lang="ru-RU" sz="2800" dirty="0" smtClean="0"/>
              <a:t>карте цифрами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00" y="3140968"/>
            <a:ext cx="127240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 Рим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52000" y="4074254"/>
            <a:ext cx="228957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Карфаген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52000" y="5013176"/>
            <a:ext cx="174716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Канны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2000" y="5949280"/>
            <a:ext cx="150717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dirty="0" smtClean="0"/>
              <a:t>4. Зама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71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4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 smtClean="0">
                <a:solidFill>
                  <a:srgbClr val="0070C0"/>
                </a:solidFill>
              </a:rPr>
              <a:t>Продвинутый </a:t>
            </a:r>
            <a:r>
              <a:rPr lang="ru-RU" sz="2800" b="1" dirty="0">
                <a:solidFill>
                  <a:srgbClr val="0070C0"/>
                </a:solidFill>
              </a:rPr>
              <a:t>уровень. </a:t>
            </a:r>
            <a:r>
              <a:rPr lang="ru-RU" sz="2800" dirty="0" smtClean="0"/>
              <a:t>Нарисуй на карте путь Ганнибала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5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</p:spTree>
    <p:extLst>
      <p:ext uri="{BB962C8B-B14F-4D97-AF65-F5344CB8AC3E}">
        <p14:creationId xmlns:p14="http://schemas.microsoft.com/office/powerpoint/2010/main" val="31471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000" y="979198"/>
            <a:ext cx="3600000" cy="3889962"/>
          </a:xfrm>
        </p:spPr>
        <p:txBody>
          <a:bodyPr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Римляне покорили Италию, а что Карфаген, всего лишь город, правда на другом берегу моря, но с такой армией римляне легко справились с этим противником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00" y="979198"/>
            <a:ext cx="3600000" cy="3889962"/>
          </a:xfrm>
        </p:spPr>
        <p:txBody>
          <a:bodyPr>
            <a:noAutofit/>
          </a:bodyPr>
          <a:lstStyle/>
          <a:p>
            <a:r>
              <a:rPr lang="ru-RU" sz="2600" dirty="0" smtClean="0"/>
              <a:t>Не все так просто… Карфаген был гораздо сильнее и богаче  чем Рим и Италия вместе взятые</a:t>
            </a:r>
            <a:endParaRPr lang="ru-RU" sz="2600" dirty="0"/>
          </a:p>
        </p:txBody>
      </p:sp>
      <p:grpSp>
        <p:nvGrpSpPr>
          <p:cNvPr id="7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37" y="5397150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1878" y="5229200"/>
            <a:ext cx="86209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/>
              <a:t>Сравни мнение Антошки и учёных. Какое наблюдается </a:t>
            </a:r>
            <a:r>
              <a:rPr lang="ru-RU" sz="2600" dirty="0" smtClean="0"/>
              <a:t>противоречие</a:t>
            </a:r>
            <a:r>
              <a:rPr lang="ru-RU" sz="2600" dirty="0"/>
              <a:t>? </a:t>
            </a:r>
            <a:endParaRPr lang="ru-RU" sz="2600" dirty="0" smtClean="0"/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/>
              <a:t>Какой </a:t>
            </a:r>
            <a:r>
              <a:rPr lang="ru-RU" sz="2600" dirty="0"/>
              <a:t>возникает вопрос</a:t>
            </a:r>
            <a:r>
              <a:rPr lang="ru-RU" sz="2600" dirty="0" smtClean="0"/>
              <a:t>? Сравни </a:t>
            </a:r>
            <a:r>
              <a:rPr lang="ru-RU" sz="2600" dirty="0"/>
              <a:t>его с </a:t>
            </a:r>
            <a:r>
              <a:rPr lang="ru-RU" sz="2600" dirty="0" smtClean="0"/>
              <a:t>авторским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62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РИМ ПОБЕДИЛ КАРФАГЕН?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4902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Впиши в рамку понятие по данным признакам.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20" name="Полилиния 19"/>
          <p:cNvSpPr/>
          <p:nvPr/>
        </p:nvSpPr>
        <p:spPr>
          <a:xfrm>
            <a:off x="259593" y="2434070"/>
            <a:ext cx="2269687" cy="1728000"/>
          </a:xfrm>
          <a:custGeom>
            <a:avLst/>
            <a:gdLst>
              <a:gd name="connsiteX0" fmla="*/ 0 w 2269687"/>
              <a:gd name="connsiteY0" fmla="*/ 136181 h 1361812"/>
              <a:gd name="connsiteX1" fmla="*/ 136181 w 2269687"/>
              <a:gd name="connsiteY1" fmla="*/ 0 h 1361812"/>
              <a:gd name="connsiteX2" fmla="*/ 2133506 w 2269687"/>
              <a:gd name="connsiteY2" fmla="*/ 0 h 1361812"/>
              <a:gd name="connsiteX3" fmla="*/ 2269687 w 2269687"/>
              <a:gd name="connsiteY3" fmla="*/ 136181 h 1361812"/>
              <a:gd name="connsiteX4" fmla="*/ 2269687 w 2269687"/>
              <a:gd name="connsiteY4" fmla="*/ 1225631 h 1361812"/>
              <a:gd name="connsiteX5" fmla="*/ 2133506 w 2269687"/>
              <a:gd name="connsiteY5" fmla="*/ 1361812 h 1361812"/>
              <a:gd name="connsiteX6" fmla="*/ 136181 w 2269687"/>
              <a:gd name="connsiteY6" fmla="*/ 1361812 h 1361812"/>
              <a:gd name="connsiteX7" fmla="*/ 0 w 2269687"/>
              <a:gd name="connsiteY7" fmla="*/ 1225631 h 1361812"/>
              <a:gd name="connsiteX8" fmla="*/ 0 w 2269687"/>
              <a:gd name="connsiteY8" fmla="*/ 136181 h 136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87" h="1361812">
                <a:moveTo>
                  <a:pt x="0" y="136181"/>
                </a:moveTo>
                <a:cubicBezTo>
                  <a:pt x="0" y="60970"/>
                  <a:pt x="60970" y="0"/>
                  <a:pt x="136181" y="0"/>
                </a:cubicBezTo>
                <a:lnTo>
                  <a:pt x="2133506" y="0"/>
                </a:lnTo>
                <a:cubicBezTo>
                  <a:pt x="2208717" y="0"/>
                  <a:pt x="2269687" y="60970"/>
                  <a:pt x="2269687" y="136181"/>
                </a:cubicBezTo>
                <a:lnTo>
                  <a:pt x="2269687" y="1225631"/>
                </a:lnTo>
                <a:cubicBezTo>
                  <a:pt x="2269687" y="1300842"/>
                  <a:pt x="2208717" y="1361812"/>
                  <a:pt x="2133506" y="1361812"/>
                </a:cubicBezTo>
                <a:lnTo>
                  <a:pt x="136181" y="1361812"/>
                </a:lnTo>
                <a:cubicBezTo>
                  <a:pt x="60970" y="1361812"/>
                  <a:pt x="0" y="1300842"/>
                  <a:pt x="0" y="1225631"/>
                </a:cubicBezTo>
                <a:lnTo>
                  <a:pt x="0" y="13618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2000" tIns="245626" rIns="72000" bIns="245626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Форма </a:t>
            </a:r>
            <a:r>
              <a:rPr lang="ru-RU" sz="2400" dirty="0" smtClean="0"/>
              <a:t>правления государством</a:t>
            </a:r>
            <a:endParaRPr lang="ru-RU" sz="2400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2690662" y="3118070"/>
            <a:ext cx="648000" cy="360000"/>
          </a:xfrm>
          <a:custGeom>
            <a:avLst/>
            <a:gdLst>
              <a:gd name="connsiteX0" fmla="*/ 0 w 481173"/>
              <a:gd name="connsiteY0" fmla="*/ 112576 h 562882"/>
              <a:gd name="connsiteX1" fmla="*/ 240587 w 481173"/>
              <a:gd name="connsiteY1" fmla="*/ 112576 h 562882"/>
              <a:gd name="connsiteX2" fmla="*/ 240587 w 481173"/>
              <a:gd name="connsiteY2" fmla="*/ 0 h 562882"/>
              <a:gd name="connsiteX3" fmla="*/ 481173 w 481173"/>
              <a:gd name="connsiteY3" fmla="*/ 281441 h 562882"/>
              <a:gd name="connsiteX4" fmla="*/ 240587 w 481173"/>
              <a:gd name="connsiteY4" fmla="*/ 562882 h 562882"/>
              <a:gd name="connsiteX5" fmla="*/ 240587 w 481173"/>
              <a:gd name="connsiteY5" fmla="*/ 450306 h 562882"/>
              <a:gd name="connsiteX6" fmla="*/ 0 w 481173"/>
              <a:gd name="connsiteY6" fmla="*/ 450306 h 562882"/>
              <a:gd name="connsiteX7" fmla="*/ 0 w 481173"/>
              <a:gd name="connsiteY7" fmla="*/ 112576 h 5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173" h="562882">
                <a:moveTo>
                  <a:pt x="0" y="112576"/>
                </a:moveTo>
                <a:lnTo>
                  <a:pt x="240587" y="112576"/>
                </a:lnTo>
                <a:lnTo>
                  <a:pt x="240587" y="0"/>
                </a:lnTo>
                <a:lnTo>
                  <a:pt x="481173" y="281441"/>
                </a:lnTo>
                <a:lnTo>
                  <a:pt x="240587" y="562882"/>
                </a:lnTo>
                <a:lnTo>
                  <a:pt x="240587" y="450306"/>
                </a:lnTo>
                <a:lnTo>
                  <a:pt x="0" y="450306"/>
                </a:lnTo>
                <a:lnTo>
                  <a:pt x="0" y="112576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12576" rIns="144352" bIns="11257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22" name="Полилиния 21"/>
          <p:cNvSpPr/>
          <p:nvPr/>
        </p:nvSpPr>
        <p:spPr>
          <a:xfrm>
            <a:off x="3437156" y="2434070"/>
            <a:ext cx="2269687" cy="1728000"/>
          </a:xfrm>
          <a:custGeom>
            <a:avLst/>
            <a:gdLst>
              <a:gd name="connsiteX0" fmla="*/ 0 w 2269687"/>
              <a:gd name="connsiteY0" fmla="*/ 136181 h 1361812"/>
              <a:gd name="connsiteX1" fmla="*/ 136181 w 2269687"/>
              <a:gd name="connsiteY1" fmla="*/ 0 h 1361812"/>
              <a:gd name="connsiteX2" fmla="*/ 2133506 w 2269687"/>
              <a:gd name="connsiteY2" fmla="*/ 0 h 1361812"/>
              <a:gd name="connsiteX3" fmla="*/ 2269687 w 2269687"/>
              <a:gd name="connsiteY3" fmla="*/ 136181 h 1361812"/>
              <a:gd name="connsiteX4" fmla="*/ 2269687 w 2269687"/>
              <a:gd name="connsiteY4" fmla="*/ 1225631 h 1361812"/>
              <a:gd name="connsiteX5" fmla="*/ 2133506 w 2269687"/>
              <a:gd name="connsiteY5" fmla="*/ 1361812 h 1361812"/>
              <a:gd name="connsiteX6" fmla="*/ 136181 w 2269687"/>
              <a:gd name="connsiteY6" fmla="*/ 1361812 h 1361812"/>
              <a:gd name="connsiteX7" fmla="*/ 0 w 2269687"/>
              <a:gd name="connsiteY7" fmla="*/ 1225631 h 1361812"/>
              <a:gd name="connsiteX8" fmla="*/ 0 w 2269687"/>
              <a:gd name="connsiteY8" fmla="*/ 136181 h 136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87" h="1361812">
                <a:moveTo>
                  <a:pt x="0" y="136181"/>
                </a:moveTo>
                <a:cubicBezTo>
                  <a:pt x="0" y="60970"/>
                  <a:pt x="60970" y="0"/>
                  <a:pt x="136181" y="0"/>
                </a:cubicBezTo>
                <a:lnTo>
                  <a:pt x="2133506" y="0"/>
                </a:lnTo>
                <a:cubicBezTo>
                  <a:pt x="2208717" y="0"/>
                  <a:pt x="2269687" y="60970"/>
                  <a:pt x="2269687" y="136181"/>
                </a:cubicBezTo>
                <a:lnTo>
                  <a:pt x="2269687" y="1225631"/>
                </a:lnTo>
                <a:cubicBezTo>
                  <a:pt x="2269687" y="1300842"/>
                  <a:pt x="2208717" y="1361812"/>
                  <a:pt x="2133506" y="1361812"/>
                </a:cubicBezTo>
                <a:lnTo>
                  <a:pt x="136181" y="1361812"/>
                </a:lnTo>
                <a:cubicBezTo>
                  <a:pt x="60970" y="1361812"/>
                  <a:pt x="0" y="1300842"/>
                  <a:pt x="0" y="1225631"/>
                </a:cubicBezTo>
                <a:lnTo>
                  <a:pt x="0" y="13618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2000" tIns="245626" rIns="72000" bIns="245626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Высшие органы </a:t>
            </a:r>
            <a:r>
              <a:rPr lang="ru-RU" sz="2400" dirty="0" smtClean="0"/>
              <a:t>власти избираются </a:t>
            </a:r>
            <a:r>
              <a:rPr lang="ru-RU" sz="2400" dirty="0"/>
              <a:t>гражданами</a:t>
            </a:r>
            <a:endParaRPr lang="ru-RU" sz="2400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5868224" y="3117600"/>
            <a:ext cx="648000" cy="360000"/>
          </a:xfrm>
          <a:custGeom>
            <a:avLst/>
            <a:gdLst>
              <a:gd name="connsiteX0" fmla="*/ 0 w 481173"/>
              <a:gd name="connsiteY0" fmla="*/ 112576 h 562882"/>
              <a:gd name="connsiteX1" fmla="*/ 240587 w 481173"/>
              <a:gd name="connsiteY1" fmla="*/ 112576 h 562882"/>
              <a:gd name="connsiteX2" fmla="*/ 240587 w 481173"/>
              <a:gd name="connsiteY2" fmla="*/ 0 h 562882"/>
              <a:gd name="connsiteX3" fmla="*/ 481173 w 481173"/>
              <a:gd name="connsiteY3" fmla="*/ 281441 h 562882"/>
              <a:gd name="connsiteX4" fmla="*/ 240587 w 481173"/>
              <a:gd name="connsiteY4" fmla="*/ 562882 h 562882"/>
              <a:gd name="connsiteX5" fmla="*/ 240587 w 481173"/>
              <a:gd name="connsiteY5" fmla="*/ 450306 h 562882"/>
              <a:gd name="connsiteX6" fmla="*/ 0 w 481173"/>
              <a:gd name="connsiteY6" fmla="*/ 450306 h 562882"/>
              <a:gd name="connsiteX7" fmla="*/ 0 w 481173"/>
              <a:gd name="connsiteY7" fmla="*/ 112576 h 5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173" h="562882">
                <a:moveTo>
                  <a:pt x="0" y="112576"/>
                </a:moveTo>
                <a:lnTo>
                  <a:pt x="240587" y="112576"/>
                </a:lnTo>
                <a:lnTo>
                  <a:pt x="240587" y="0"/>
                </a:lnTo>
                <a:lnTo>
                  <a:pt x="481173" y="281441"/>
                </a:lnTo>
                <a:lnTo>
                  <a:pt x="240587" y="562882"/>
                </a:lnTo>
                <a:lnTo>
                  <a:pt x="240587" y="450306"/>
                </a:lnTo>
                <a:lnTo>
                  <a:pt x="0" y="450306"/>
                </a:lnTo>
                <a:lnTo>
                  <a:pt x="0" y="112576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12576" rIns="144352" bIns="11257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24" name="Полилиния 23"/>
          <p:cNvSpPr/>
          <p:nvPr/>
        </p:nvSpPr>
        <p:spPr>
          <a:xfrm>
            <a:off x="6614718" y="2434070"/>
            <a:ext cx="2269687" cy="1728000"/>
          </a:xfrm>
          <a:custGeom>
            <a:avLst/>
            <a:gdLst>
              <a:gd name="connsiteX0" fmla="*/ 0 w 2269687"/>
              <a:gd name="connsiteY0" fmla="*/ 136181 h 1361812"/>
              <a:gd name="connsiteX1" fmla="*/ 136181 w 2269687"/>
              <a:gd name="connsiteY1" fmla="*/ 0 h 1361812"/>
              <a:gd name="connsiteX2" fmla="*/ 2133506 w 2269687"/>
              <a:gd name="connsiteY2" fmla="*/ 0 h 1361812"/>
              <a:gd name="connsiteX3" fmla="*/ 2269687 w 2269687"/>
              <a:gd name="connsiteY3" fmla="*/ 136181 h 1361812"/>
              <a:gd name="connsiteX4" fmla="*/ 2269687 w 2269687"/>
              <a:gd name="connsiteY4" fmla="*/ 1225631 h 1361812"/>
              <a:gd name="connsiteX5" fmla="*/ 2133506 w 2269687"/>
              <a:gd name="connsiteY5" fmla="*/ 1361812 h 1361812"/>
              <a:gd name="connsiteX6" fmla="*/ 136181 w 2269687"/>
              <a:gd name="connsiteY6" fmla="*/ 1361812 h 1361812"/>
              <a:gd name="connsiteX7" fmla="*/ 0 w 2269687"/>
              <a:gd name="connsiteY7" fmla="*/ 1225631 h 1361812"/>
              <a:gd name="connsiteX8" fmla="*/ 0 w 2269687"/>
              <a:gd name="connsiteY8" fmla="*/ 136181 h 136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87" h="1361812">
                <a:moveTo>
                  <a:pt x="0" y="136181"/>
                </a:moveTo>
                <a:cubicBezTo>
                  <a:pt x="0" y="60970"/>
                  <a:pt x="60970" y="0"/>
                  <a:pt x="136181" y="0"/>
                </a:cubicBezTo>
                <a:lnTo>
                  <a:pt x="2133506" y="0"/>
                </a:lnTo>
                <a:cubicBezTo>
                  <a:pt x="2208717" y="0"/>
                  <a:pt x="2269687" y="60970"/>
                  <a:pt x="2269687" y="136181"/>
                </a:cubicBezTo>
                <a:lnTo>
                  <a:pt x="2269687" y="1225631"/>
                </a:lnTo>
                <a:cubicBezTo>
                  <a:pt x="2269687" y="1300842"/>
                  <a:pt x="2208717" y="1361812"/>
                  <a:pt x="2133506" y="1361812"/>
                </a:cubicBezTo>
                <a:lnTo>
                  <a:pt x="136181" y="1361812"/>
                </a:lnTo>
                <a:cubicBezTo>
                  <a:pt x="60970" y="1361812"/>
                  <a:pt x="0" y="1300842"/>
                  <a:pt x="0" y="1225631"/>
                </a:cubicBezTo>
                <a:lnTo>
                  <a:pt x="0" y="13618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45626" tIns="245626" rIns="245626" bIns="245626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kern="1200" dirty="0" smtClean="0"/>
              <a:t>. . . </a:t>
            </a:r>
            <a:endParaRPr lang="ru-RU" sz="5400" kern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6238" y="4365104"/>
            <a:ext cx="8685761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Запиши название цивилизации, которой </a:t>
            </a:r>
            <a:r>
              <a:rPr lang="ru-RU" sz="2800" dirty="0" smtClean="0"/>
              <a:t>соответствует это </a:t>
            </a:r>
            <a:r>
              <a:rPr lang="ru-RU" sz="2800" dirty="0"/>
              <a:t>понятие.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6512" y="6092417"/>
            <a:ext cx="916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_______________________________________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7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36000" bIns="36000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Вставь пропущенные слова.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2918" y="5859269"/>
            <a:ext cx="900759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_____________________________________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999" y="2220540"/>
            <a:ext cx="64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Тесно сомкнутое построение пехоты в несколько линий </a:t>
            </a:r>
            <a:r>
              <a:rPr lang="ru-RU" sz="2600" dirty="0" smtClean="0"/>
              <a:t>называют ________</a:t>
            </a:r>
            <a:endParaRPr lang="ru-RU" sz="2600" dirty="0"/>
          </a:p>
          <a:p>
            <a:r>
              <a:rPr lang="ru-RU" sz="2600" dirty="0"/>
              <a:t>Основная единица римской армии, разделённая на центурии </a:t>
            </a:r>
            <a:r>
              <a:rPr lang="ru-RU" sz="2600" dirty="0" smtClean="0"/>
              <a:t>называется </a:t>
            </a:r>
            <a:r>
              <a:rPr lang="ru-RU" sz="2000" dirty="0" smtClean="0"/>
              <a:t>_______________________________________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000" y="2124000"/>
            <a:ext cx="1944000" cy="2148626"/>
          </a:xfrm>
          <a:prstGeom prst="roundRect">
            <a:avLst>
              <a:gd name="adj" fmla="val 866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4375085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/>
              <a:t>Составь два предложения по изученным темам с </a:t>
            </a:r>
            <a:r>
              <a:rPr lang="ru-RU" sz="2600" dirty="0" smtClean="0"/>
              <a:t>теми словами</a:t>
            </a:r>
            <a:r>
              <a:rPr lang="ru-RU" sz="2600" dirty="0"/>
              <a:t>, которые были вписаны на необходимом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9629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Сформулируй и запиши главные причины римских </a:t>
            </a:r>
            <a:r>
              <a:rPr lang="ru-RU" sz="2800" dirty="0" smtClean="0"/>
              <a:t>побед </a:t>
            </a:r>
            <a:r>
              <a:rPr lang="en-US" sz="2800" dirty="0" smtClean="0"/>
              <a:t>V–IV </a:t>
            </a:r>
            <a:r>
              <a:rPr lang="ru-RU" sz="2800" dirty="0" err="1"/>
              <a:t>в.в</a:t>
            </a:r>
            <a:r>
              <a:rPr lang="ru-RU" sz="2800" dirty="0"/>
              <a:t>. до н.э.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93208"/>
              </p:ext>
            </p:extLst>
          </p:nvPr>
        </p:nvGraphicFramePr>
        <p:xfrm>
          <a:off x="252000" y="2708920"/>
          <a:ext cx="86400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7872"/>
                <a:gridCol w="5472128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______________________________________________</a:t>
                      </a:r>
                    </a:p>
                    <a:p>
                      <a:r>
                        <a:rPr lang="ru-RU" sz="2800" dirty="0" smtClean="0"/>
                        <a:t>_______________________</a:t>
                      </a:r>
                    </a:p>
                    <a:p>
                      <a:r>
                        <a:rPr lang="ru-RU" sz="2800" dirty="0" smtClean="0"/>
                        <a:t>_______________________</a:t>
                      </a:r>
                    </a:p>
                    <a:p>
                      <a:r>
                        <a:rPr lang="ru-RU" sz="2800" dirty="0" smtClean="0"/>
                        <a:t>_______________________</a:t>
                      </a:r>
                    </a:p>
                    <a:p>
                      <a:r>
                        <a:rPr lang="ru-RU" sz="2800" dirty="0" smtClean="0"/>
                        <a:t>_______________________</a:t>
                      </a:r>
                    </a:p>
                    <a:p>
                      <a:r>
                        <a:rPr lang="ru-RU" sz="2800" dirty="0" smtClean="0"/>
                        <a:t>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00" y="2772000"/>
            <a:ext cx="3157200" cy="3382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8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ДОБЛЕСТЬ ПРОТИВ ЗОЛОТА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ТАЛАНТ ПРОТИВ СТОЙКОСТИ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3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2"/>
          <a:stretch/>
        </p:blipFill>
        <p:spPr>
          <a:xfrm>
            <a:off x="0" y="1243012"/>
            <a:ext cx="9144000" cy="558987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52000" y="2788091"/>
            <a:ext cx="8640000" cy="2009061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dirty="0"/>
              <a:t>Почему римляне после завоевания  Италии обратили свои взоры на остров Сицилию</a:t>
            </a:r>
            <a:r>
              <a:rPr lang="ru-RU" sz="2800" dirty="0" smtClean="0"/>
              <a:t>? </a:t>
            </a:r>
            <a:r>
              <a:rPr lang="ru-RU" sz="2800" dirty="0"/>
              <a:t>Почему римлянам было так важно завоевать Сицилию?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ДОБЛЕСТЬ ПРОТИВ ЗОЛОТА</a:t>
            </a:r>
          </a:p>
        </p:txBody>
      </p:sp>
    </p:spTree>
    <p:extLst>
      <p:ext uri="{BB962C8B-B14F-4D97-AF65-F5344CB8AC3E}">
        <p14:creationId xmlns:p14="http://schemas.microsoft.com/office/powerpoint/2010/main" val="16999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Запиши, что позволило римлянам победить в 1-й</a:t>
            </a:r>
          </a:p>
          <a:p>
            <a:r>
              <a:rPr lang="ru-RU" sz="2800" dirty="0"/>
              <a:t>Пунической войне.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ДОБЛЕСТЬ ПРОТИВ ЗОЛОТА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67569"/>
              </p:ext>
            </p:extLst>
          </p:nvPr>
        </p:nvGraphicFramePr>
        <p:xfrm>
          <a:off x="252000" y="2744336"/>
          <a:ext cx="86400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</a:p>
                    <a:p>
                      <a:r>
                        <a:rPr lang="ru-RU" sz="2800" dirty="0" smtClean="0"/>
                        <a:t>____________________________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3CB"/>
              </a:clrFrom>
              <a:clrTo>
                <a:srgbClr val="FAF3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1" y="2772000"/>
            <a:ext cx="1964907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5130</TotalTime>
  <Words>847</Words>
  <Application>Microsoft Office PowerPoint</Application>
  <PresentationFormat>Экран (4:3)</PresentationFormat>
  <Paragraphs>156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ПОБЕДИТЕЛЬ КАРФАГЕНА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ДОБЛЕСТЬ ПРОТИВ ЗОЛОТА</vt:lpstr>
      <vt:lpstr>ДОБЛЕСТЬ ПРОТИВ ЗОЛОТА</vt:lpstr>
      <vt:lpstr>ДОБЛЕСТЬ ПРОТИВ ЗОЛОТА</vt:lpstr>
      <vt:lpstr>ТАЛАНТ ПРОТИВ СТОЙКОСТИ</vt:lpstr>
      <vt:lpstr>ДОБЛЕСТЬ ПРОТИВ ЗОЛОТА</vt:lpstr>
      <vt:lpstr>ДОБЛЕСТЬ ПРОТИВ ЗОЛОТА</vt:lpstr>
      <vt:lpstr>ТАЛАНТ ПРОТИВ СТОЙКОСТИ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ПОБЕДИТЕЛЬ КАРФАГЕНА</dc:title>
  <dc:creator>Telli</dc:creator>
  <cp:lastModifiedBy>Telli</cp:lastModifiedBy>
  <cp:revision>268</cp:revision>
  <dcterms:created xsi:type="dcterms:W3CDTF">2012-04-06T18:00:09Z</dcterms:created>
  <dcterms:modified xsi:type="dcterms:W3CDTF">2013-02-12T19:50:29Z</dcterms:modified>
</cp:coreProperties>
</file>