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5" r:id="rId2"/>
    <p:sldId id="307" r:id="rId3"/>
    <p:sldId id="267" r:id="rId4"/>
    <p:sldId id="314" r:id="rId5"/>
    <p:sldId id="309" r:id="rId6"/>
    <p:sldId id="290" r:id="rId7"/>
    <p:sldId id="306" r:id="rId8"/>
    <p:sldId id="315" r:id="rId9"/>
    <p:sldId id="308" r:id="rId10"/>
    <p:sldId id="316" r:id="rId11"/>
    <p:sldId id="313" r:id="rId12"/>
    <p:sldId id="317" r:id="rId13"/>
    <p:sldId id="312"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2B2B2"/>
    <a:srgbClr val="050403"/>
    <a:srgbClr val="990000"/>
    <a:srgbClr val="0000CC"/>
    <a:srgbClr val="FFDDBF"/>
    <a:srgbClr val="EBBB8A"/>
    <a:srgbClr val="E7B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8" autoAdjust="0"/>
    <p:restoredTop sz="82309" autoAdjust="0"/>
  </p:normalViewPr>
  <p:slideViewPr>
    <p:cSldViewPr>
      <p:cViewPr varScale="1">
        <p:scale>
          <a:sx n="50" d="100"/>
          <a:sy n="50"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164231D-381C-4C46-B78D-3D48C7842439}" type="datetimeFigureOut">
              <a:rPr lang="ru-RU"/>
              <a:pPr>
                <a:defRPr/>
              </a:pPr>
              <a:t>15.09.2013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06D5489-0F83-4CD9-834F-B156DA8B894B}" type="slidenum">
              <a:rPr lang="ru-RU"/>
              <a:pPr>
                <a:defRPr/>
              </a:pPr>
              <a:t>‹#›</a:t>
            </a:fld>
            <a:endParaRPr lang="ru-RU"/>
          </a:p>
        </p:txBody>
      </p:sp>
    </p:spTree>
    <p:extLst>
      <p:ext uri="{BB962C8B-B14F-4D97-AF65-F5344CB8AC3E}">
        <p14:creationId xmlns:p14="http://schemas.microsoft.com/office/powerpoint/2010/main" val="7303138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Рисунки – ж. Новый солдат № 35 Армия Византийской империи 430-1461</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FB9431-056D-4146-9A42-60000D9C1CE7}"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1F4CB-2833-457A-B557-012201CB1B04}" type="slidenum">
              <a:rPr lang="ru-RU"/>
              <a:pPr fontAlgn="base">
                <a:spcBef>
                  <a:spcPct val="0"/>
                </a:spcBef>
                <a:spcAft>
                  <a:spcPct val="0"/>
                </a:spcAft>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830B4A-28F3-479F-94D2-F2B05CFE0B60}"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Рисунки – ж. Новый солдат № 35 Армия Византийской империи 430-1461</a:t>
            </a:r>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9F83D7-7897-43CE-96EC-4F79D58A39E6}" type="slidenum">
              <a:rPr lang="ru-RU"/>
              <a:pPr fontAlgn="base">
                <a:spcBef>
                  <a:spcPct val="0"/>
                </a:spcBef>
                <a:spcAft>
                  <a:spcPct val="0"/>
                </a:spcAft>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24FE12-F119-4BAD-AED6-474A5675DA2C}"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9F2434-11C3-42F8-8EE8-672041EE4990}"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A30A9D-4D00-4E5E-9461-16A0BBEAE03D}"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E0815C-3EAE-4A64-99C9-8C0A1146F224}" type="slidenum">
              <a:rPr lang="ru-RU"/>
              <a:pPr fontAlgn="base">
                <a:spcBef>
                  <a:spcPct val="0"/>
                </a:spcBef>
                <a:spcAft>
                  <a:spcPct val="0"/>
                </a:spcAft>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схемы со стр. 67</a:t>
            </a: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24E61D-F5FA-4097-8266-8FA9BA0D5A5C}" type="slidenum">
              <a:rPr lang="ru-RU"/>
              <a:pPr fontAlgn="base">
                <a:spcBef>
                  <a:spcPct val="0"/>
                </a:spcBef>
                <a:spcAft>
                  <a:spcPct val="0"/>
                </a:spcAft>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карты. </a:t>
            </a:r>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23F555-8507-4377-BDB2-CE8C81F60680}" type="slidenum">
              <a:rPr lang="ru-RU"/>
              <a:pPr fontAlgn="base">
                <a:spcBef>
                  <a:spcPct val="0"/>
                </a:spcBef>
                <a:spcAft>
                  <a:spcPct val="0"/>
                </a:spcAft>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Рисунки – ж. Новый солдат № 191. Византия под ударом мусульман. Битва при Ярмуке, 636 г.</a:t>
            </a:r>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7CADEF-7B5A-45CC-90C9-DE8F79994FD2}" type="slidenum">
              <a:rPr lang="ru-RU"/>
              <a:pPr fontAlgn="base">
                <a:spcBef>
                  <a:spcPct val="0"/>
                </a:spcBef>
                <a:spcAft>
                  <a:spcPct val="0"/>
                </a:spcAft>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рисунка  </a:t>
            </a:r>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8F822-E875-4D38-9122-1F7BE9A50911}" type="slidenum">
              <a:rPr lang="ru-RU"/>
              <a:pPr fontAlgn="base">
                <a:spcBef>
                  <a:spcPct val="0"/>
                </a:spcBef>
                <a:spcAft>
                  <a:spcPct val="0"/>
                </a:spcAft>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41E127-2386-4438-9471-EE61A449592A}" type="datetimeFigureOut">
              <a:rPr lang="ru-RU"/>
              <a:pPr>
                <a:defRPr/>
              </a:pPr>
              <a:t>15.09.2013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3FE102E-FB39-4C05-BD20-C4A7E035E5E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7396804-5E77-4279-864D-F06C97D3FF5C}" type="datetimeFigureOut">
              <a:rPr lang="ru-RU"/>
              <a:pPr>
                <a:defRPr/>
              </a:pPr>
              <a:t>15.09.2013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1E029A-5B3A-4FA2-B826-33E85938238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FFA2AE-76D4-47E4-B439-5F9D96618678}" type="datetimeFigureOut">
              <a:rPr lang="ru-RU"/>
              <a:pPr>
                <a:defRPr/>
              </a:pPr>
              <a:t>15.09.2013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D5026A-FFE7-4F7C-9EFA-7AB2F57521E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717FD65-578B-4548-80E3-A5CE416F688F}" type="datetimeFigureOut">
              <a:rPr lang="ru-RU"/>
              <a:pPr>
                <a:defRPr/>
              </a:pPr>
              <a:t>15.09.2013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0A5BA963-8ED2-4E56-A0EA-BD3399F263C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367FEBB-3CDE-4802-B4C6-59F62579D5C4}" type="datetimeFigureOut">
              <a:rPr lang="ru-RU"/>
              <a:pPr>
                <a:defRPr/>
              </a:pPr>
              <a:t>15.09.2013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CFF029-006B-4830-83AC-81655E34CFA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55138CE5-6C74-4598-A1DF-4BAD81488492}" type="datetimeFigureOut">
              <a:rPr lang="ru-RU"/>
              <a:pPr>
                <a:defRPr/>
              </a:pPr>
              <a:t>15.09.2013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30851D99-428A-4691-984C-B8B4818D1E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A58133-5E99-4EE5-946E-9DC2188FE15A}" type="datetimeFigureOut">
              <a:rPr lang="ru-RU"/>
              <a:pPr>
                <a:defRPr/>
              </a:pPr>
              <a:t>15.09.2013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6D2CDCF-6435-4008-AA8B-4841024DCB4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D346389A-6F73-4626-957C-6960E30BCA93}" type="datetimeFigureOut">
              <a:rPr lang="ru-RU"/>
              <a:pPr>
                <a:defRPr/>
              </a:pPr>
              <a:t>15.09.2013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89AC24AD-4765-4F8B-A095-5BADE38F04B4}"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9BD2B92A-F311-4D23-B760-A3980FC833BF}" type="datetimeFigureOut">
              <a:rPr lang="ru-RU"/>
              <a:pPr>
                <a:defRPr/>
              </a:pPr>
              <a:t>15.09.2013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6927789F-8B21-473B-A105-88B32080CED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BA39F36-1676-44D5-BFEF-9CF9A791CACF}" type="datetimeFigureOut">
              <a:rPr lang="ru-RU"/>
              <a:pPr>
                <a:defRPr/>
              </a:pPr>
              <a:t>15.09.2013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B193FEB-A494-4D04-BBD6-2C4D727BE1F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57FD09A-0F1A-4FCA-95F5-860B4874C208}" type="datetimeFigureOut">
              <a:rPr lang="ru-RU"/>
              <a:pPr>
                <a:defRPr/>
              </a:pPr>
              <a:t>15.09.2013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CE57F5-0B40-403C-A364-28134439BAC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50559B0-22DD-4EA2-A8A8-A202A2294A76}" type="datetimeFigureOut">
              <a:rPr lang="ru-RU"/>
              <a:pPr>
                <a:defRPr/>
              </a:pPr>
              <a:t>15.09.2013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546F63-94B7-4EF1-9C7D-8700538FA8A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79838" y="2708275"/>
            <a:ext cx="1511300" cy="3852863"/>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a:t>
            </a:r>
            <a:r>
              <a:rPr lang="ru-RU" sz="1200">
                <a:solidFill>
                  <a:srgbClr val="400000"/>
                </a:solidFill>
                <a:cs typeface="Arial" charset="0"/>
              </a:rPr>
              <a:t>§ 5</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Рисунок 2"/>
          <p:cNvPicPr>
            <a:picLocks noChangeAspect="1"/>
          </p:cNvPicPr>
          <p:nvPr/>
        </p:nvPicPr>
        <p:blipFill>
          <a:blip r:embed="rId4">
            <a:clrChange>
              <a:clrFrom>
                <a:srgbClr val="FEFFFD"/>
              </a:clrFrom>
              <a:clrTo>
                <a:srgbClr val="FEFFFD">
                  <a:alpha val="0"/>
                </a:srgbClr>
              </a:clrTo>
            </a:clrChange>
          </a:blip>
          <a:srcRect/>
          <a:stretch>
            <a:fillRect/>
          </a:stretch>
        </p:blipFill>
        <p:spPr bwMode="auto">
          <a:xfrm>
            <a:off x="0" y="0"/>
            <a:ext cx="9144000" cy="736600"/>
          </a:xfrm>
          <a:prstGeom prst="rect">
            <a:avLst/>
          </a:prstGeom>
          <a:noFill/>
          <a:ln w="9525">
            <a:noFill/>
            <a:miter lim="800000"/>
            <a:headEnd/>
            <a:tailEnd/>
          </a:ln>
        </p:spPr>
      </p:pic>
      <p:sp>
        <p:nvSpPr>
          <p:cNvPr id="7" name="Заголовок 6"/>
          <p:cNvSpPr>
            <a:spLocks noGrp="1"/>
          </p:cNvSpPr>
          <p:nvPr>
            <p:ph type="ctrTitle"/>
          </p:nvPr>
        </p:nvSpPr>
        <p:spPr>
          <a:xfrm>
            <a:off x="432000" y="2130425"/>
            <a:ext cx="8280000" cy="1470025"/>
          </a:xfrm>
        </p:spPr>
        <p:txBody>
          <a:bodyPr/>
          <a:lstStyle/>
          <a:p>
            <a:pPr fontAlgn="auto">
              <a:spcAft>
                <a:spcPts val="0"/>
              </a:spcAft>
              <a:defRPr/>
            </a:pPr>
            <a:r>
              <a:rPr lang="ru-RU" dirty="0" smtClean="0"/>
              <a:t>ВИЗАНТИЙСКАЯ ИМПЕРИЯ</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2000" y="980083"/>
            <a:ext cx="8640000" cy="1872853"/>
          </a:xfrm>
          <a:prstGeom prst="roundRect">
            <a:avLst/>
          </a:prstGeom>
          <a:blipFill>
            <a:blip r:embed="rId3"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8775" fontAlgn="auto">
              <a:spcBef>
                <a:spcPts val="0"/>
              </a:spcBef>
              <a:spcAft>
                <a:spcPts val="0"/>
              </a:spcAft>
              <a:defRPr/>
            </a:pPr>
            <a:r>
              <a:rPr lang="ru-RU" sz="2600" b="1" dirty="0">
                <a:solidFill>
                  <a:srgbClr val="0070C0"/>
                </a:solidFill>
                <a:latin typeface="+mn-lt"/>
              </a:rPr>
              <a:t>Необходимый уровень. </a:t>
            </a:r>
            <a:r>
              <a:rPr lang="ru-RU" sz="2600" dirty="0">
                <a:latin typeface="+mn-lt"/>
              </a:rPr>
              <a:t>Сравни культурные достижения и традиции Византии и раннесредневековой Западной Европы: чем можно объяснить отличия?</a:t>
            </a:r>
          </a:p>
        </p:txBody>
      </p:sp>
      <p:sp>
        <p:nvSpPr>
          <p:cNvPr id="2" name="Заголовок 1"/>
          <p:cNvSpPr>
            <a:spLocks noGrp="1"/>
          </p:cNvSpPr>
          <p:nvPr>
            <p:ph type="title"/>
          </p:nvPr>
        </p:nvSpPr>
        <p:spPr/>
        <p:txBody>
          <a:bodyPr>
            <a:noAutofit/>
          </a:bodyPr>
          <a:lstStyle/>
          <a:p>
            <a:pPr fontAlgn="auto">
              <a:spcAft>
                <a:spcPts val="0"/>
              </a:spcAft>
              <a:defRPr/>
            </a:pPr>
            <a:r>
              <a:rPr lang="ru-RU" sz="3200" dirty="0" smtClean="0"/>
              <a:t>ПРАВОСЛАВНАЯ ИМПЕРИЯ ЭЛЛИНОВ</a:t>
            </a:r>
            <a:endParaRPr lang="ru-RU" sz="3200" dirty="0"/>
          </a:p>
        </p:txBody>
      </p:sp>
      <p:pic>
        <p:nvPicPr>
          <p:cNvPr id="1027" name="Picture 3"/>
          <p:cNvPicPr>
            <a:picLocks noChangeAspect="1" noChangeArrowheads="1"/>
          </p:cNvPicPr>
          <p:nvPr/>
        </p:nvPicPr>
        <p:blipFill rotWithShape="1">
          <a:blip r:embed="rId4" cstate="email">
            <a:extLst/>
          </a:blip>
          <a:srcRect/>
          <a:stretch/>
        </p:blipFill>
        <p:spPr bwMode="auto">
          <a:xfrm>
            <a:off x="468632" y="3060000"/>
            <a:ext cx="1965365" cy="306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8" name="Picture 4"/>
          <p:cNvPicPr>
            <a:picLocks noChangeAspect="1" noChangeArrowheads="1"/>
          </p:cNvPicPr>
          <p:nvPr/>
        </p:nvPicPr>
        <p:blipFill>
          <a:blip r:embed="rId5" cstate="email">
            <a:extLst/>
          </a:blip>
          <a:srcRect/>
          <a:stretch>
            <a:fillRect/>
          </a:stretch>
        </p:blipFill>
        <p:spPr bwMode="auto">
          <a:xfrm>
            <a:off x="6804248" y="3060000"/>
            <a:ext cx="1965365" cy="306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6" name="Picture 2"/>
          <p:cNvPicPr>
            <a:picLocks noChangeAspect="1" noChangeArrowheads="1"/>
          </p:cNvPicPr>
          <p:nvPr/>
        </p:nvPicPr>
        <p:blipFill>
          <a:blip r:embed="rId6" cstate="email">
            <a:extLst/>
          </a:blip>
          <a:srcRect/>
          <a:stretch>
            <a:fillRect/>
          </a:stretch>
        </p:blipFill>
        <p:spPr bwMode="auto">
          <a:xfrm>
            <a:off x="3491880" y="3060000"/>
            <a:ext cx="2477583" cy="3060000"/>
          </a:xfrm>
          <a:prstGeom prst="roundRect">
            <a:avLst>
              <a:gd name="adj" fmla="val 10989"/>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1752" name="Picture 9"/>
          <p:cNvPicPr>
            <a:picLocks noChangeAspect="1" noChangeArrowheads="1"/>
          </p:cNvPicPr>
          <p:nvPr/>
        </p:nvPicPr>
        <p:blipFill>
          <a:blip r:embed="rId7">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ВИЗАНТИЙСКОЙ ИМПЕРИИ РИМСКИЕ ТРАДИЦИИ СОЧЕТАЛИСЬ С ДОСТИЖЕНИЯМИ ХРИСТИАНСКОГО ОБЩЕСТВА И КУЛЬТУРЫ</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3795"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2000" y="980083"/>
            <a:ext cx="8640000" cy="1430179"/>
          </a:xfrm>
          <a:prstGeom prst="roundRect">
            <a:avLst/>
          </a:prstGeom>
          <a:blipFill>
            <a:blip r:embed="rId3"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8775"/>
            <a:r>
              <a:rPr lang="ru-RU" sz="2600" b="1">
                <a:solidFill>
                  <a:srgbClr val="0070C0"/>
                </a:solidFill>
                <a:latin typeface="Comic Sans MS" pitchFamily="66" charset="0"/>
              </a:rPr>
              <a:t>Необходимый уровень. </a:t>
            </a:r>
            <a:r>
              <a:rPr lang="ru-RU" sz="2600">
                <a:latin typeface="Comic Sans MS" pitchFamily="66" charset="0"/>
              </a:rPr>
              <a:t>Придумай и нанеси на карту условные знаки, доказывающие могущество Византии при Юстиниане.</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5845" name="Picture 3"/>
          <p:cNvPicPr>
            <a:picLocks noChangeAspect="1" noChangeArrowheads="1"/>
          </p:cNvPicPr>
          <p:nvPr/>
        </p:nvPicPr>
        <p:blipFill>
          <a:blip r:embed="rId4"/>
          <a:srcRect/>
          <a:stretch>
            <a:fillRect/>
          </a:stretch>
        </p:blipFill>
        <p:spPr bwMode="auto">
          <a:xfrm>
            <a:off x="252413" y="2578100"/>
            <a:ext cx="8639175" cy="4164013"/>
          </a:xfrm>
          <a:prstGeom prst="rect">
            <a:avLst/>
          </a:prstGeom>
          <a:noFill/>
          <a:ln w="9525">
            <a:solidFill>
              <a:schemeClr val="tx1"/>
            </a:solidFill>
            <a:miter lim="800000"/>
            <a:headEnd/>
            <a:tailEnd/>
          </a:ln>
        </p:spPr>
      </p:pic>
      <p:pic>
        <p:nvPicPr>
          <p:cNvPr id="35846" name="Picture 10"/>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2000" y="980083"/>
            <a:ext cx="8640000" cy="987504"/>
          </a:xfrm>
          <a:prstGeom prst="roundRect">
            <a:avLst/>
          </a:prstGeom>
          <a:blipFill>
            <a:blip r:embed="rId3"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600" dirty="0">
                <a:latin typeface="+mn-lt"/>
              </a:rPr>
              <a:t>	Как ты думаешь, правы ли были византийцы, считая себя римлянами – </a:t>
            </a:r>
            <a:r>
              <a:rPr lang="ru-RU" sz="2600" dirty="0" err="1">
                <a:latin typeface="+mn-lt"/>
              </a:rPr>
              <a:t>ромеями</a:t>
            </a:r>
            <a:r>
              <a:rPr lang="ru-RU" sz="2600" dirty="0">
                <a:latin typeface="+mn-lt"/>
              </a:rPr>
              <a:t>?</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2053" name="Picture 5"/>
          <p:cNvPicPr>
            <a:picLocks noChangeAspect="1" noChangeArrowheads="1"/>
          </p:cNvPicPr>
          <p:nvPr/>
        </p:nvPicPr>
        <p:blipFill>
          <a:blip r:embed="rId4" cstate="email">
            <a:extLst/>
          </a:blip>
          <a:srcRect/>
          <a:stretch>
            <a:fillRect/>
          </a:stretch>
        </p:blipFill>
        <p:spPr bwMode="auto">
          <a:xfrm>
            <a:off x="1619672" y="2060848"/>
            <a:ext cx="6332106" cy="4680000"/>
          </a:xfrm>
          <a:prstGeom prst="roundRect">
            <a:avLst>
              <a:gd name="adj" fmla="val 647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6" name="Овал 5"/>
          <p:cNvSpPr>
            <a:spLocks noChangeAspect="1"/>
          </p:cNvSpPr>
          <p:nvPr/>
        </p:nvSpPr>
        <p:spPr>
          <a:xfrm>
            <a:off x="864000" y="1160776"/>
            <a:ext cx="252000" cy="252000"/>
          </a:xfrm>
          <a:prstGeom prst="ellipse">
            <a:avLst/>
          </a:prstGeom>
          <a:solidFill>
            <a:srgbClr val="99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7146" tIns="564384" rIns="17145" bIns="564382" spcCol="1270" anchor="ctr"/>
          <a:lstStyle/>
          <a:p>
            <a:pPr algn="ctr" defTabSz="1200150" fontAlgn="auto">
              <a:lnSpc>
                <a:spcPct val="90000"/>
              </a:lnSpc>
              <a:spcAft>
                <a:spcPct val="35000"/>
              </a:spcAft>
              <a:defRPr/>
            </a:pPr>
            <a:endParaRPr lang="ru-RU" sz="2700" dirty="0"/>
          </a:p>
        </p:txBody>
      </p:sp>
      <p:pic>
        <p:nvPicPr>
          <p:cNvPr id="37897" name="Picture 10"/>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52000" y="5212938"/>
            <a:ext cx="8640000" cy="1600438"/>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Какие чувства к своему императору стремились внушить восточные христиане при общении с западными христианами? Как относились к византийскому императору западные государи?</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 name="Объект 1"/>
          <p:cNvSpPr>
            <a:spLocks noGrp="1"/>
          </p:cNvSpPr>
          <p:nvPr>
            <p:ph sz="half" idx="1"/>
          </p:nvPr>
        </p:nvSpPr>
        <p:spPr>
          <a:xfrm>
            <a:off x="252413" y="981075"/>
            <a:ext cx="3598862" cy="4103688"/>
          </a:xfrm>
          <a:blipFill>
            <a:blip r:embed="rId3"/>
            <a:tile tx="0" ty="0" sx="100000" sy="100000" flip="none" algn="tl"/>
          </a:blipFill>
        </p:spPr>
        <p:txBody>
          <a:bodyPr rtlCol="0">
            <a:normAutofit fontScale="25000" lnSpcReduction="20000"/>
          </a:bodyPr>
          <a:lstStyle/>
          <a:p>
            <a:pPr indent="0" algn="ctr" fontAlgn="auto">
              <a:spcAft>
                <a:spcPts val="0"/>
              </a:spcAft>
              <a:buFont typeface="Comic Sans MS" pitchFamily="66" charset="0"/>
              <a:buNone/>
              <a:defRPr/>
            </a:pPr>
            <a:r>
              <a:rPr lang="ru-RU" sz="5600" i="1" dirty="0"/>
              <a:t>Описание приёма посла германского </a:t>
            </a:r>
            <a:r>
              <a:rPr lang="ru-RU" sz="5600" i="1" dirty="0" smtClean="0"/>
              <a:t>короля у </a:t>
            </a:r>
            <a:r>
              <a:rPr lang="ru-RU" sz="5600" i="1" dirty="0"/>
              <a:t>византийского императора в X веке</a:t>
            </a:r>
          </a:p>
          <a:p>
            <a:pPr indent="0" fontAlgn="auto">
              <a:spcAft>
                <a:spcPts val="0"/>
              </a:spcAft>
              <a:buFont typeface="Comic Sans MS" pitchFamily="66" charset="0"/>
              <a:buNone/>
              <a:defRPr/>
            </a:pPr>
            <a:endParaRPr lang="ru-RU" dirty="0" smtClean="0"/>
          </a:p>
          <a:p>
            <a:pPr indent="0" fontAlgn="auto">
              <a:spcAft>
                <a:spcPts val="0"/>
              </a:spcAft>
              <a:buFont typeface="Comic Sans MS" pitchFamily="66" charset="0"/>
              <a:buNone/>
              <a:defRPr/>
            </a:pPr>
            <a:r>
              <a:rPr lang="ru-RU" sz="4800" dirty="0" smtClean="0"/>
              <a:t>«</a:t>
            </a:r>
            <a:r>
              <a:rPr lang="ru-RU" sz="4800" dirty="0"/>
              <a:t>Перед </a:t>
            </a:r>
            <a:r>
              <a:rPr lang="ru-RU" sz="4800" dirty="0" smtClean="0"/>
              <a:t>троном императора </a:t>
            </a:r>
            <a:r>
              <a:rPr lang="ru-RU" sz="4800" dirty="0"/>
              <a:t>стояло бронзовое </a:t>
            </a:r>
            <a:r>
              <a:rPr lang="ru-RU" sz="4800" dirty="0" smtClean="0"/>
              <a:t>позолоченное дерево</a:t>
            </a:r>
            <a:r>
              <a:rPr lang="ru-RU" sz="4800" dirty="0"/>
              <a:t>, на ветвях </a:t>
            </a:r>
            <a:r>
              <a:rPr lang="ru-RU" sz="4800" dirty="0" smtClean="0"/>
              <a:t>которого </a:t>
            </a:r>
            <a:r>
              <a:rPr lang="ru-RU" sz="4800" dirty="0"/>
              <a:t>сидели птицы... тоже из бронзы </a:t>
            </a:r>
            <a:r>
              <a:rPr lang="ru-RU" sz="4800" dirty="0" smtClean="0"/>
              <a:t>с позолотой</a:t>
            </a:r>
            <a:r>
              <a:rPr lang="ru-RU" sz="4800" dirty="0"/>
              <a:t>, певшие на разные голоса. Трон императора </a:t>
            </a:r>
            <a:r>
              <a:rPr lang="ru-RU" sz="4800" dirty="0" smtClean="0"/>
              <a:t>был так </a:t>
            </a:r>
            <a:r>
              <a:rPr lang="ru-RU" sz="4800" dirty="0"/>
              <a:t>искусно построен, что одно мгновение он казался низким</a:t>
            </a:r>
            <a:r>
              <a:rPr lang="ru-RU" sz="4800" dirty="0" smtClean="0"/>
              <a:t>, в </a:t>
            </a:r>
            <a:r>
              <a:rPr lang="ru-RU" sz="4800" dirty="0"/>
              <a:t>следующее – повыше, а вслед за тем – возвышенным. </a:t>
            </a:r>
            <a:r>
              <a:rPr lang="ru-RU" sz="4800" dirty="0" smtClean="0"/>
              <a:t>Этот трон </a:t>
            </a:r>
            <a:r>
              <a:rPr lang="ru-RU" sz="4800" dirty="0"/>
              <a:t>как бы охраняли необыкновенной величины львы, …</a:t>
            </a:r>
            <a:r>
              <a:rPr lang="ru-RU" sz="4800" dirty="0" smtClean="0"/>
              <a:t>вызолоченные</a:t>
            </a:r>
            <a:r>
              <a:rPr lang="ru-RU" sz="4800" dirty="0"/>
              <a:t>. Хвостами они били по полу, разевали пасть и</a:t>
            </a:r>
            <a:r>
              <a:rPr lang="ru-RU" sz="4800" dirty="0" smtClean="0"/>
              <a:t>, двигая </a:t>
            </a:r>
            <a:r>
              <a:rPr lang="ru-RU" sz="4800" dirty="0"/>
              <a:t>языком, издавали рычание... При моём появлении </a:t>
            </a:r>
            <a:r>
              <a:rPr lang="ru-RU" sz="4800" dirty="0" smtClean="0"/>
              <a:t>зарычали </a:t>
            </a:r>
            <a:r>
              <a:rPr lang="ru-RU" sz="4800" dirty="0"/>
              <a:t>львы, защебетали птицы, каждая на свой лад… </a:t>
            </a:r>
            <a:r>
              <a:rPr lang="ru-RU" sz="4800" dirty="0" smtClean="0"/>
              <a:t>когда</a:t>
            </a:r>
            <a:r>
              <a:rPr lang="ru-RU" sz="4800" dirty="0"/>
              <a:t>, склонившись перед императором, я в третий раз </a:t>
            </a:r>
            <a:r>
              <a:rPr lang="ru-RU" sz="4800" dirty="0" smtClean="0"/>
              <a:t>отвешивал </a:t>
            </a:r>
            <a:r>
              <a:rPr lang="ru-RU" sz="4800" dirty="0"/>
              <a:t>поклон, то, подняв голову, увидел его, кого только что </a:t>
            </a:r>
            <a:r>
              <a:rPr lang="ru-RU" sz="4800" dirty="0" smtClean="0"/>
              <a:t>видел </a:t>
            </a:r>
            <a:r>
              <a:rPr lang="ru-RU" sz="4800" dirty="0"/>
              <a:t>сидящим на небольшом возвышении, сидящим </a:t>
            </a:r>
            <a:r>
              <a:rPr lang="ru-RU" sz="4800" dirty="0" smtClean="0"/>
              <a:t>теперь чуть </a:t>
            </a:r>
            <a:r>
              <a:rPr lang="ru-RU" sz="4800" dirty="0"/>
              <a:t>ли не под потолком зала и одетым в другие одежды».</a:t>
            </a:r>
          </a:p>
        </p:txBody>
      </p:sp>
      <p:sp>
        <p:nvSpPr>
          <p:cNvPr id="7" name="Объект 6"/>
          <p:cNvSpPr>
            <a:spLocks noGrp="1"/>
          </p:cNvSpPr>
          <p:nvPr>
            <p:ph sz="half" idx="2"/>
          </p:nvPr>
        </p:nvSpPr>
        <p:spPr>
          <a:xfrm>
            <a:off x="5256213" y="981075"/>
            <a:ext cx="3600450" cy="4103688"/>
          </a:xfrm>
          <a:blipFill>
            <a:blip r:embed="rId3"/>
            <a:tile tx="0" ty="0" sx="100000" sy="100000" flip="none" algn="tl"/>
          </a:blipFill>
        </p:spPr>
        <p:txBody>
          <a:bodyPr rtlCol="0">
            <a:noAutofit/>
          </a:bodyPr>
          <a:lstStyle/>
          <a:p>
            <a:pPr indent="0" algn="ctr" fontAlgn="auto">
              <a:spcAft>
                <a:spcPts val="0"/>
              </a:spcAft>
              <a:buFont typeface="Comic Sans MS" pitchFamily="66" charset="0"/>
              <a:buNone/>
              <a:defRPr/>
            </a:pPr>
            <a:r>
              <a:rPr lang="ru-RU" sz="1600" i="1" dirty="0"/>
              <a:t>Справочные сведения о приёме </a:t>
            </a:r>
            <a:r>
              <a:rPr lang="ru-RU" sz="1600" i="1" dirty="0" smtClean="0"/>
              <a:t>западноевропейских государей </a:t>
            </a:r>
            <a:r>
              <a:rPr lang="ru-RU" sz="1600" i="1" dirty="0"/>
              <a:t>при византийском дворе в конце XI века</a:t>
            </a:r>
          </a:p>
          <a:p>
            <a:pPr indent="0" fontAlgn="auto">
              <a:spcAft>
                <a:spcPts val="0"/>
              </a:spcAft>
              <a:buFont typeface="Comic Sans MS" pitchFamily="66" charset="0"/>
              <a:buNone/>
              <a:defRPr/>
            </a:pPr>
            <a:endParaRPr lang="ru-RU" sz="1600" dirty="0" smtClean="0"/>
          </a:p>
          <a:p>
            <a:pPr marL="88900" indent="87313" fontAlgn="auto">
              <a:spcAft>
                <a:spcPts val="0"/>
              </a:spcAft>
              <a:buFont typeface="Comic Sans MS" pitchFamily="66" charset="0"/>
              <a:buNone/>
              <a:defRPr/>
            </a:pPr>
            <a:r>
              <a:rPr lang="ru-RU" sz="1400" dirty="0"/>
              <a:t>Гордые герцоги и графы, которых греки считали «грубыми варварами», отказались, как того требовал византийский обычай, падать на колени перед императором и стоять в его присутствии. Граф Роберт Парижский даже уселся на императорский трон, заявив его обладателю: «Что за деревенщина! Сидит один, когда вокруг него столько славных рыцарей!»</a:t>
            </a:r>
          </a:p>
        </p:txBody>
      </p:sp>
      <p:sp>
        <p:nvSpPr>
          <p:cNvPr id="20" name="Овал 19"/>
          <p:cNvSpPr>
            <a:spLocks noChangeAspect="1"/>
          </p:cNvSpPr>
          <p:nvPr/>
        </p:nvSpPr>
        <p:spPr>
          <a:xfrm>
            <a:off x="827616" y="5356954"/>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600" dirty="0"/>
          </a:p>
        </p:txBody>
      </p:sp>
      <p:sp>
        <p:nvSpPr>
          <p:cNvPr id="22" name="Стрелка вправо 21"/>
          <p:cNvSpPr/>
          <p:nvPr/>
        </p:nvSpPr>
        <p:spPr>
          <a:xfrm>
            <a:off x="3762000" y="1700808"/>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3356992"/>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Объект 1"/>
          <p:cNvSpPr txBox="1">
            <a:spLocks/>
          </p:cNvSpPr>
          <p:nvPr/>
        </p:nvSpPr>
        <p:spPr>
          <a:xfrm>
            <a:off x="252413" y="981075"/>
            <a:ext cx="8639175" cy="4103688"/>
          </a:xfrm>
          <a:prstGeom prst="roundRect">
            <a:avLst>
              <a:gd name="adj" fmla="val 8806"/>
            </a:avLst>
          </a:prstGeom>
          <a:blipFill>
            <a:blip r:embed="rId3"/>
            <a:tile tx="0" ty="0" sx="100000" sy="100000" flip="none" algn="tl"/>
          </a:blipFill>
          <a:ln w="44450">
            <a:solidFill>
              <a:srgbClr val="FF0000"/>
            </a:solidFill>
          </a:ln>
        </p:spPr>
        <p:txBody>
          <a:bodyPr>
            <a:normAutofit fontScale="32500" lnSpcReduction="20000"/>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fontAlgn="auto">
              <a:spcAft>
                <a:spcPts val="0"/>
              </a:spcAft>
              <a:buFont typeface="Comic Sans MS" pitchFamily="66" charset="0"/>
              <a:buNone/>
              <a:defRPr/>
            </a:pPr>
            <a:r>
              <a:rPr lang="ru-RU" sz="5600" i="1" dirty="0" smtClean="0"/>
              <a:t>Описание приёма посла германского короля у византийского императора в X веке</a:t>
            </a:r>
          </a:p>
          <a:p>
            <a:pPr indent="0" fontAlgn="auto">
              <a:spcAft>
                <a:spcPts val="0"/>
              </a:spcAft>
              <a:buFont typeface="Comic Sans MS" pitchFamily="66" charset="0"/>
              <a:buNone/>
              <a:defRPr/>
            </a:pPr>
            <a:endParaRPr lang="ru-RU" dirty="0" smtClean="0"/>
          </a:p>
          <a:p>
            <a:pPr indent="0" fontAlgn="auto">
              <a:spcAft>
                <a:spcPts val="0"/>
              </a:spcAft>
              <a:buFont typeface="Comic Sans MS" pitchFamily="66" charset="0"/>
              <a:buNone/>
              <a:defRPr/>
            </a:pPr>
            <a:r>
              <a:rPr lang="ru-RU" sz="6000" dirty="0" smtClean="0"/>
              <a:t>«Перед троном императора стояло бронзовое позолоченное дерево, на ветвях которого сидели птицы... тоже из бронзы с позолотой, певшие на разные голоса. Трон императора был так искусно построен, что одно мгновение он казался низким, в следующее – повыше, а вслед за тем – возвышенным. Этот трон как бы охраняли необыкновенной величины львы, …вызолоченные. Хвостами они били по полу, разевали пасть и, двигая языком, издавали рычание... При моём появлении зарычали львы, защебетали птицы, каждая на свой лад… когда, склонившись перед императором, я в третий раз отвешивал поклон, то, подняв голову, увидел его, кого только что видел сидящим на небольшом возвышении, сидящим теперь чуть ли не под потолком зала и одетым в другие одежды».</a:t>
            </a:r>
            <a:endParaRPr lang="ru-RU" sz="6000" dirty="0"/>
          </a:p>
        </p:txBody>
      </p:sp>
      <p:sp>
        <p:nvSpPr>
          <p:cNvPr id="13" name="Объект 6"/>
          <p:cNvSpPr txBox="1">
            <a:spLocks/>
          </p:cNvSpPr>
          <p:nvPr/>
        </p:nvSpPr>
        <p:spPr>
          <a:xfrm>
            <a:off x="252413" y="981075"/>
            <a:ext cx="8639175" cy="4103688"/>
          </a:xfrm>
          <a:prstGeom prst="roundRect">
            <a:avLst>
              <a:gd name="adj" fmla="val 8126"/>
            </a:avLst>
          </a:prstGeom>
          <a:blipFill>
            <a:blip r:embed="rId3"/>
            <a:tile tx="0" ty="0" sx="100000" sy="100000" flip="none" algn="tl"/>
          </a:blipFill>
          <a:ln w="44450">
            <a:solidFill>
              <a:srgbClr val="00CC00"/>
            </a:solidFill>
          </a:ln>
        </p:spPr>
        <p:txBody>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fontAlgn="auto">
              <a:spcAft>
                <a:spcPts val="0"/>
              </a:spcAft>
              <a:buFont typeface="Comic Sans MS" pitchFamily="66" charset="0"/>
              <a:buNone/>
              <a:defRPr/>
            </a:pPr>
            <a:r>
              <a:rPr lang="ru-RU" sz="2400" i="1" dirty="0" smtClean="0"/>
              <a:t>Справочные сведения о приёме западноевропейских государей при византийском дворе в конце XI века</a:t>
            </a:r>
          </a:p>
          <a:p>
            <a:pPr indent="0" fontAlgn="auto">
              <a:spcAft>
                <a:spcPts val="0"/>
              </a:spcAft>
              <a:buFont typeface="Comic Sans MS" pitchFamily="66" charset="0"/>
              <a:buNone/>
              <a:defRPr/>
            </a:pPr>
            <a:endParaRPr lang="ru-RU" sz="2400" dirty="0" smtClean="0"/>
          </a:p>
          <a:p>
            <a:pPr marL="88900" indent="87313" fontAlgn="auto">
              <a:spcAft>
                <a:spcPts val="0"/>
              </a:spcAft>
              <a:buFont typeface="Comic Sans MS" pitchFamily="66" charset="0"/>
              <a:buNone/>
              <a:defRPr/>
            </a:pPr>
            <a:r>
              <a:rPr lang="ru-RU" sz="2400" dirty="0" smtClean="0"/>
              <a:t>Гордые герцоги и графы, которых греки считали «грубыми варварами», отказались, как того требовал византийский обычай, падать на колени перед императором и стоять в его присутствии. Граф Роберт Парижский даже уселся на императорский трон, заявив его обладателю: «Что за деревенщина! Сидит один, когда вокруг него столько славных рыцарей!»</a:t>
            </a:r>
            <a:endParaRPr lang="ru-RU" sz="2400" dirty="0"/>
          </a:p>
        </p:txBody>
      </p:sp>
      <p:pic>
        <p:nvPicPr>
          <p:cNvPr id="16402"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2" grpId="1"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ОТЛИЧАЮТСЯ ВЗГЛЯДЫ ЗАПАДНЫХ ХРИСТИАН И ХРИСТИАН-ВИЗАНТИЙЦЕВ?</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1044873"/>
              </p:ext>
            </p:extLst>
          </p:nvPr>
        </p:nvGraphicFramePr>
        <p:xfrm>
          <a:off x="251998" y="964272"/>
          <a:ext cx="8640480" cy="5684520"/>
        </p:xfrm>
        <a:graphic>
          <a:graphicData uri="http://schemas.openxmlformats.org/drawingml/2006/table">
            <a:tbl>
              <a:tblPr firstRow="1" bandRow="1">
                <a:tableStyleId>{5C22544A-7EE6-4342-B048-85BDC9FD1C3A}</a:tableStyleId>
              </a:tblPr>
              <a:tblGrid>
                <a:gridCol w="719602"/>
                <a:gridCol w="864096"/>
                <a:gridCol w="7056782"/>
              </a:tblGrid>
              <a:tr h="370840">
                <a:tc rowSpan="11">
                  <a:txBody>
                    <a:bodyPr/>
                    <a:lstStyle/>
                    <a:p>
                      <a:pPr algn="ctr"/>
                      <a:r>
                        <a:rPr lang="ru-RU" sz="3200" b="1" i="0" u="none" strike="noStrike" kern="1200" baseline="0" dirty="0" smtClean="0">
                          <a:solidFill>
                            <a:schemeClr val="lt1"/>
                          </a:solidFill>
                          <a:latin typeface="+mn-lt"/>
                          <a:ea typeface="+mn-ea"/>
                          <a:cs typeface="+mn-cs"/>
                        </a:rPr>
                        <a:t>АНТИЧНОСТЬ</a:t>
                      </a:r>
                      <a:endParaRPr lang="ru-RU" sz="3200" dirty="0"/>
                    </a:p>
                  </a:txBody>
                  <a:tcPr vert="vert270" anchor="ctr">
                    <a:solidFill>
                      <a:schemeClr val="accent4">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800" dirty="0" smtClean="0"/>
                        <a:t>ПРИЗНАКИ</a:t>
                      </a:r>
                      <a:endParaRPr lang="ru-RU" sz="2800" dirty="0"/>
                    </a:p>
                  </a:txBody>
                  <a:tcPr>
                    <a:solidFill>
                      <a:schemeClr val="accent5">
                        <a:lumMod val="20000"/>
                        <a:lumOff val="80000"/>
                      </a:schemeClr>
                    </a:solidFill>
                  </a:tcPr>
                </a:tc>
              </a:tr>
              <a:tr h="370840">
                <a:tc vMerge="1">
                  <a:txBody>
                    <a:bodyPr/>
                    <a:lstStyle/>
                    <a:p>
                      <a:endParaRPr lang="ru-RU" dirty="0"/>
                    </a:p>
                  </a:txBody>
                  <a:tcPr>
                    <a:solidFill>
                      <a:schemeClr val="accent4">
                        <a:lumMod val="20000"/>
                        <a:lumOff val="80000"/>
                      </a:schemeClr>
                    </a:solidFill>
                  </a:tcPr>
                </a:tc>
                <a:tc rowSpan="10">
                  <a:txBody>
                    <a:bodyPr/>
                    <a:lstStyle/>
                    <a:p>
                      <a:endParaRPr lang="ru-RU" sz="2800" dirty="0"/>
                    </a:p>
                  </a:txBody>
                  <a:tcPr>
                    <a:solidFill>
                      <a:schemeClr val="accent4">
                        <a:lumMod val="20000"/>
                        <a:lumOff val="80000"/>
                      </a:schemeClr>
                    </a:solidFill>
                  </a:tcPr>
                </a:tc>
                <a:tc>
                  <a:txBody>
                    <a:bodyPr/>
                    <a:lstStyle/>
                    <a:p>
                      <a:r>
                        <a:rPr lang="ru-RU" sz="2400" dirty="0" smtClean="0"/>
                        <a:t>Деление</a:t>
                      </a:r>
                      <a:r>
                        <a:rPr lang="ru-RU" sz="2400" baseline="0" dirty="0" smtClean="0"/>
                        <a:t> на касты</a:t>
                      </a:r>
                      <a:endParaRPr lang="ru-RU" sz="2400" dirty="0"/>
                    </a:p>
                  </a:txBody>
                  <a:tcPr>
                    <a:solidFill>
                      <a:schemeClr val="accent4">
                        <a:lumMod val="20000"/>
                        <a:lumOff val="80000"/>
                      </a:schemeClr>
                    </a:solidFill>
                  </a:tcPr>
                </a:tc>
              </a:tr>
              <a:tr h="294496">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Письменность на латинском языке</a:t>
                      </a:r>
                      <a:endParaRPr lang="ru-RU" sz="2400" dirty="0"/>
                    </a:p>
                  </a:txBody>
                  <a:tcPr>
                    <a:solidFill>
                      <a:schemeClr val="accent4">
                        <a:lumMod val="20000"/>
                        <a:lumOff val="80000"/>
                      </a:schemeClr>
                    </a:solidFill>
                  </a:tcPr>
                </a:tc>
              </a:tr>
              <a:tr h="624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Философия и литература провозглашают свободу и достоинство человека</a:t>
                      </a:r>
                      <a:endParaRPr lang="ru-RU" sz="2400" dirty="0"/>
                    </a:p>
                  </a:txBody>
                  <a:tcPr>
                    <a:solidFill>
                      <a:schemeClr val="accent4">
                        <a:lumMod val="20000"/>
                        <a:lumOff val="80000"/>
                      </a:schemeClr>
                    </a:solidFill>
                  </a:tcPr>
                </a:tc>
              </a:tr>
              <a:tr h="231616">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Рыцарская культура</a:t>
                      </a:r>
                      <a:endParaRPr lang="ru-RU" sz="2400" dirty="0"/>
                    </a:p>
                  </a:txBody>
                  <a:tcPr>
                    <a:solidFill>
                      <a:schemeClr val="accent4">
                        <a:lumMod val="20000"/>
                        <a:lumOff val="80000"/>
                      </a:schemeClr>
                    </a:solidFill>
                  </a:tcPr>
                </a:tc>
              </a:tr>
              <a:tr h="252184">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Сословный строй</a:t>
                      </a:r>
                      <a:endParaRPr lang="ru-RU" sz="2400" dirty="0"/>
                    </a:p>
                  </a:txBody>
                  <a:tcPr>
                    <a:solidFill>
                      <a:schemeClr val="accent4">
                        <a:lumMod val="20000"/>
                        <a:lumOff val="80000"/>
                      </a:schemeClr>
                    </a:solidFill>
                  </a:tcPr>
                </a:tc>
              </a:tr>
              <a:tr h="370840">
                <a:tc vMerge="1">
                  <a:txBody>
                    <a:bodyPr/>
                    <a:lstStyle/>
                    <a:p>
                      <a:pPr algn="ctr"/>
                      <a:endParaRPr lang="ru-RU" sz="28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r>
                        <a:rPr lang="ru-RU" sz="2400" dirty="0" smtClean="0"/>
                        <a:t>Архитектура, </a:t>
                      </a:r>
                      <a:r>
                        <a:rPr lang="ru-RU" sz="2400" dirty="0" smtClean="0"/>
                        <a:t>культура и живопись </a:t>
                      </a:r>
                      <a:r>
                        <a:rPr lang="ru-RU" sz="2400" dirty="0" smtClean="0"/>
                        <a:t>подчёркивают </a:t>
                      </a:r>
                      <a:r>
                        <a:rPr lang="ru-RU" sz="2400" dirty="0" smtClean="0"/>
                        <a:t>красоту</a:t>
                      </a:r>
                      <a:r>
                        <a:rPr lang="ru-RU" sz="2400" baseline="0" dirty="0" smtClean="0"/>
                        <a:t> человеческого тела</a:t>
                      </a:r>
                      <a:endParaRPr lang="ru-RU" sz="2400" dirty="0"/>
                    </a:p>
                  </a:txBody>
                  <a:tcPr>
                    <a:solidFill>
                      <a:schemeClr val="accent4">
                        <a:lumMod val="20000"/>
                        <a:lumOff val="80000"/>
                      </a:schemeClr>
                    </a:solidFill>
                  </a:tcPr>
                </a:tc>
              </a:tr>
              <a:tr h="370840">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r>
                        <a:rPr lang="ru-RU" sz="2400" dirty="0" smtClean="0"/>
                        <a:t>Частная</a:t>
                      </a:r>
                      <a:r>
                        <a:rPr lang="ru-RU" sz="2400" baseline="0" dirty="0" smtClean="0"/>
                        <a:t> собственность</a:t>
                      </a:r>
                      <a:endParaRPr lang="ru-RU" sz="2400" dirty="0"/>
                    </a:p>
                  </a:txBody>
                  <a:tcPr>
                    <a:solidFill>
                      <a:schemeClr val="accent4">
                        <a:lumMod val="20000"/>
                        <a:lumOff val="80000"/>
                      </a:schemeClr>
                    </a:solidFill>
                  </a:tcPr>
                </a:tc>
              </a:tr>
              <a:tr h="370840">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endParaRPr lang="ru-RU" sz="2100" dirty="0"/>
                    </a:p>
                  </a:txBody>
                  <a:tcPr>
                    <a:solidFill>
                      <a:schemeClr val="accent4">
                        <a:lumMod val="20000"/>
                        <a:lumOff val="80000"/>
                      </a:schemeClr>
                    </a:solidFill>
                  </a:tcPr>
                </a:tc>
              </a:tr>
              <a:tr h="370840">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endParaRPr lang="ru-RU" sz="2100" dirty="0"/>
                    </a:p>
                  </a:txBody>
                  <a:tcPr>
                    <a:solidFill>
                      <a:schemeClr val="accent4">
                        <a:lumMod val="20000"/>
                        <a:lumOff val="80000"/>
                      </a:schemeClr>
                    </a:solidFill>
                  </a:tcPr>
                </a:tc>
              </a:tr>
              <a:tr h="370840">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endParaRPr lang="ru-RU" sz="2100" dirty="0"/>
                    </a:p>
                  </a:txBody>
                  <a:tcPr>
                    <a:solidFill>
                      <a:schemeClr val="accent4">
                        <a:lumMod val="20000"/>
                        <a:lumOff val="80000"/>
                      </a:schemeClr>
                    </a:solidFill>
                  </a:tcPr>
                </a:tc>
              </a:tr>
            </a:tbl>
          </a:graphicData>
        </a:graphic>
      </p:graphicFrame>
      <p:sp>
        <p:nvSpPr>
          <p:cNvPr id="22" name="Скругленный прямоугольник 21"/>
          <p:cNvSpPr/>
          <p:nvPr/>
        </p:nvSpPr>
        <p:spPr>
          <a:xfrm>
            <a:off x="308570" y="2780928"/>
            <a:ext cx="8640000" cy="2009061"/>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dirty="0">
                <a:solidFill>
                  <a:srgbClr val="0070C0"/>
                </a:solidFill>
                <a:latin typeface="Comic Sans MS" pitchFamily="66" charset="0"/>
              </a:rPr>
              <a:t>Необходимый уровень.</a:t>
            </a:r>
            <a:r>
              <a:rPr lang="ru-RU" sz="2800" b="1" dirty="0">
                <a:solidFill>
                  <a:srgbClr val="00B0F0"/>
                </a:solidFill>
                <a:latin typeface="Comic Sans MS" pitchFamily="66" charset="0"/>
              </a:rPr>
              <a:t> </a:t>
            </a:r>
            <a:r>
              <a:rPr lang="ru-RU" sz="2800" dirty="0">
                <a:latin typeface="Comic Sans MS" pitchFamily="66" charset="0"/>
              </a:rPr>
              <a:t>Соедини стрелками понятие и признаки античности.</a:t>
            </a:r>
          </a:p>
          <a:p>
            <a:pPr indent="358775"/>
            <a:r>
              <a:rPr lang="ru-RU" sz="2800" b="1" dirty="0">
                <a:solidFill>
                  <a:srgbClr val="0070C0"/>
                </a:solidFill>
                <a:latin typeface="Comic Sans MS" pitchFamily="66" charset="0"/>
              </a:rPr>
              <a:t>Повышенный уровень.</a:t>
            </a:r>
            <a:r>
              <a:rPr lang="ru-RU" sz="2800" dirty="0">
                <a:latin typeface="Comic Sans MS" pitchFamily="66" charset="0"/>
              </a:rPr>
              <a:t> Допиши признаки античности, которых не хватает в списке.</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6" name="Прямая со стрелкой 5"/>
          <p:cNvCxnSpPr/>
          <p:nvPr/>
        </p:nvCxnSpPr>
        <p:spPr>
          <a:xfrm flipH="1">
            <a:off x="1044575" y="1268413"/>
            <a:ext cx="719138"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487"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881173"/>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Империя </a:t>
            </a:r>
            <a:r>
              <a:rPr lang="ru-RU"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ромеев</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4" name="Скругленный прямоугольник 3"/>
          <p:cNvSpPr/>
          <p:nvPr/>
        </p:nvSpPr>
        <p:spPr>
          <a:xfrm>
            <a:off x="251999" y="3289975"/>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Натиск «варваров»</a:t>
            </a:r>
          </a:p>
        </p:txBody>
      </p:sp>
      <p:sp>
        <p:nvSpPr>
          <p:cNvPr id="19" name="Скругленный прямоугольник 18"/>
          <p:cNvSpPr/>
          <p:nvPr/>
        </p:nvSpPr>
        <p:spPr>
          <a:xfrm>
            <a:off x="251519" y="4658127"/>
            <a:ext cx="8604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Православная империя эллинов</a:t>
            </a:r>
          </a:p>
        </p:txBody>
      </p:sp>
      <p:pic>
        <p:nvPicPr>
          <p:cNvPr id="22533"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960562"/>
            <a:ext cx="8640000" cy="1736646"/>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Сравните государственные, общественные, хозяйственные порядки Византии и раннесредневековой Западной Европы: сформулируйте  и объясните различия.</a:t>
            </a:r>
          </a:p>
        </p:txBody>
      </p:sp>
      <p:graphicFrame>
        <p:nvGraphicFramePr>
          <p:cNvPr id="10" name="Таблица 9"/>
          <p:cNvGraphicFramePr>
            <a:graphicFrameLocks noGrp="1"/>
          </p:cNvGraphicFramePr>
          <p:nvPr/>
        </p:nvGraphicFramePr>
        <p:xfrm>
          <a:off x="250825" y="2806700"/>
          <a:ext cx="8640001" cy="2926080"/>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endParaRPr lang="ru-RU" sz="2400" dirty="0"/>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Византия </a:t>
                      </a:r>
                    </a:p>
                  </a:txBody>
                  <a:tcPr>
                    <a:solidFill>
                      <a:schemeClr val="accent4">
                        <a:lumMod val="20000"/>
                        <a:lumOff val="80000"/>
                      </a:schemeClr>
                    </a:solidFill>
                  </a:tcPr>
                </a:tc>
                <a:tc>
                  <a:txBody>
                    <a:bodyPr/>
                    <a:lstStyle/>
                    <a:p>
                      <a:pPr algn="ctr"/>
                      <a:r>
                        <a:rPr lang="ru-RU" sz="2400" dirty="0" smtClean="0"/>
                        <a:t>Западная Европа </a:t>
                      </a:r>
                      <a:endParaRPr lang="ru-RU" sz="2400" dirty="0"/>
                    </a:p>
                  </a:txBody>
                  <a:tcPr>
                    <a:solidFill>
                      <a:schemeClr val="accent4">
                        <a:lumMod val="20000"/>
                        <a:lumOff val="80000"/>
                      </a:schemeClr>
                    </a:solidFill>
                  </a:tcPr>
                </a:tc>
              </a:tr>
              <a:tr h="370840">
                <a:tc>
                  <a:txBody>
                    <a:bodyPr/>
                    <a:lstStyle/>
                    <a:p>
                      <a:r>
                        <a:rPr lang="ru-RU" sz="2400" dirty="0" smtClean="0"/>
                        <a:t>Государственные порядки</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r h="448032">
                <a:tc>
                  <a:txBody>
                    <a:bodyPr/>
                    <a:lstStyle/>
                    <a:p>
                      <a:r>
                        <a:rPr lang="ru-RU" sz="2400" dirty="0" smtClean="0"/>
                        <a:t>Общественное устройство</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r h="448032">
                <a:tc>
                  <a:txBody>
                    <a:bodyPr/>
                    <a:lstStyle/>
                    <a:p>
                      <a:r>
                        <a:rPr lang="ru-RU" sz="2400" dirty="0" smtClean="0"/>
                        <a:t>Развитие хозяйства </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bl>
          </a:graphicData>
        </a:graphic>
      </p:graphicFrame>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ИМПЕРИЯ РОМЕЕВ</a:t>
            </a:r>
            <a:endParaRPr lang="ru-RU" dirty="0"/>
          </a:p>
        </p:txBody>
      </p:sp>
      <p:sp>
        <p:nvSpPr>
          <p:cNvPr id="7" name="Скругленный прямоугольник 6"/>
          <p:cNvSpPr/>
          <p:nvPr/>
        </p:nvSpPr>
        <p:spPr>
          <a:xfrm>
            <a:off x="252000" y="5877272"/>
            <a:ext cx="8640000" cy="919401"/>
          </a:xfrm>
          <a:prstGeom prst="roundRect">
            <a:avLst/>
          </a:prstGeom>
          <a:blipFill>
            <a:blip r:embed="rId3"/>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Сделайте вывод об отличиях христиан Запада и Востока.</a:t>
            </a:r>
          </a:p>
        </p:txBody>
      </p:sp>
      <p:pic>
        <p:nvPicPr>
          <p:cNvPr id="9" name="Picture 2"/>
          <p:cNvPicPr>
            <a:picLocks noChangeAspect="1" noChangeArrowheads="1"/>
          </p:cNvPicPr>
          <p:nvPr/>
        </p:nvPicPr>
        <p:blipFill>
          <a:blip r:embed="rId4" cstate="email">
            <a:extLst/>
          </a:blip>
          <a:srcRect/>
          <a:stretch>
            <a:fillRect/>
          </a:stretch>
        </p:blipFill>
        <p:spPr bwMode="auto">
          <a:xfrm>
            <a:off x="432000" y="1080000"/>
            <a:ext cx="360000" cy="3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1" name="Овал 10"/>
          <p:cNvSpPr>
            <a:spLocks noChangeAspect="1"/>
          </p:cNvSpPr>
          <p:nvPr/>
        </p:nvSpPr>
        <p:spPr>
          <a:xfrm>
            <a:off x="971600" y="1116000"/>
            <a:ext cx="288000" cy="288000"/>
          </a:xfrm>
          <a:prstGeom prst="ellipse">
            <a:avLst/>
          </a:prstGeom>
          <a:solidFill>
            <a:srgbClr val="00B050"/>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0" rIns="10794" bIns="409269" spcCol="1270" anchor="ctr"/>
          <a:lstStyle/>
          <a:p>
            <a:pPr algn="ctr" defTabSz="755650" fontAlgn="auto">
              <a:lnSpc>
                <a:spcPct val="90000"/>
              </a:lnSpc>
              <a:spcAft>
                <a:spcPct val="35000"/>
              </a:spcAft>
              <a:defRPr/>
            </a:pPr>
            <a:endParaRPr lang="ru-RU" sz="2600" dirty="0"/>
          </a:p>
        </p:txBody>
      </p:sp>
      <p:sp>
        <p:nvSpPr>
          <p:cNvPr id="12" name="Овал 11"/>
          <p:cNvSpPr>
            <a:spLocks noChangeAspect="1"/>
          </p:cNvSpPr>
          <p:nvPr/>
        </p:nvSpPr>
        <p:spPr>
          <a:xfrm>
            <a:off x="827584" y="6021288"/>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pic>
        <p:nvPicPr>
          <p:cNvPr id="23589"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rrowheads="1"/>
          </p:cNvPicPr>
          <p:nvPr/>
        </p:nvPicPr>
        <p:blipFill>
          <a:blip r:embed="rId3"/>
          <a:srcRect/>
          <a:stretch>
            <a:fillRect/>
          </a:stretch>
        </p:blipFill>
        <p:spPr bwMode="auto">
          <a:xfrm>
            <a:off x="252413" y="981075"/>
            <a:ext cx="8639175" cy="5759450"/>
          </a:xfrm>
          <a:prstGeom prst="rect">
            <a:avLst/>
          </a:prstGeom>
          <a:noFill/>
          <a:ln w="9525">
            <a:solidFill>
              <a:schemeClr val="tx1"/>
            </a:solidFill>
            <a:miter lim="800000"/>
            <a:headEnd/>
            <a:tailEnd/>
          </a:ln>
        </p:spPr>
      </p:pic>
      <p:sp>
        <p:nvSpPr>
          <p:cNvPr id="5" name="Скругленный прямоугольник 4"/>
          <p:cNvSpPr/>
          <p:nvPr/>
        </p:nvSpPr>
        <p:spPr>
          <a:xfrm>
            <a:off x="252000" y="2636912"/>
            <a:ext cx="8640000" cy="1532334"/>
          </a:xfrm>
          <a:prstGeom prst="roundRect">
            <a:avLst/>
          </a:prstGeom>
          <a:blipFill>
            <a:blip r:embed="rId4"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Сравни с империей Карла Великого (с. 39). В чём сходство и различия?</a:t>
            </a:r>
          </a:p>
        </p:txBody>
      </p:sp>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ИМПЕРИЯ РОМЕЕВ</a:t>
            </a:r>
            <a:endParaRPr lang="ru-RU" dirty="0"/>
          </a:p>
        </p:txBody>
      </p:sp>
      <p:pic>
        <p:nvPicPr>
          <p:cNvPr id="25606"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a:srcRect/>
          <a:stretch>
            <a:fillRect/>
          </a:stretch>
        </p:blipFill>
        <p:spPr bwMode="auto">
          <a:xfrm>
            <a:off x="252413" y="981075"/>
            <a:ext cx="8639175" cy="5759450"/>
          </a:xfrm>
          <a:prstGeom prst="rect">
            <a:avLst/>
          </a:prstGeom>
          <a:noFill/>
          <a:ln w="9525">
            <a:noFill/>
            <a:miter lim="800000"/>
            <a:headEnd/>
            <a:tailEnd/>
          </a:ln>
        </p:spPr>
      </p:pic>
      <p:sp>
        <p:nvSpPr>
          <p:cNvPr id="5" name="Скругленный прямоугольник 4"/>
          <p:cNvSpPr/>
          <p:nvPr/>
        </p:nvSpPr>
        <p:spPr>
          <a:xfrm>
            <a:off x="252000" y="2877448"/>
            <a:ext cx="8640000" cy="987504"/>
          </a:xfrm>
          <a:prstGeom prst="roundRect">
            <a:avLst/>
          </a:prstGeom>
          <a:blipFill>
            <a:blip r:embed="rId4"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fontAlgn="auto">
              <a:spcBef>
                <a:spcPts val="0"/>
              </a:spcBef>
              <a:spcAft>
                <a:spcPts val="0"/>
              </a:spcAft>
              <a:defRPr/>
            </a:pPr>
            <a:r>
              <a:rPr lang="ru-RU" sz="2600" b="1" dirty="0">
                <a:solidFill>
                  <a:srgbClr val="0070C0"/>
                </a:solidFill>
                <a:latin typeface="+mn-lt"/>
              </a:rPr>
              <a:t>Необходимый уровень. </a:t>
            </a:r>
            <a:r>
              <a:rPr lang="ru-RU" sz="2600" dirty="0">
                <a:latin typeface="+mn-lt"/>
              </a:rPr>
              <a:t>Кто, когда и какие земли отторгнул у Византии?</a:t>
            </a:r>
          </a:p>
        </p:txBody>
      </p:sp>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НАТИСК «ВАРВАРОВ»</a:t>
            </a:r>
            <a:endParaRPr lang="ru-RU" dirty="0"/>
          </a:p>
        </p:txBody>
      </p:sp>
      <p:pic>
        <p:nvPicPr>
          <p:cNvPr id="27654"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70425" y="1741488"/>
            <a:ext cx="4149725" cy="5143500"/>
          </a:xfrm>
          <a:prstGeom prst="rect">
            <a:avLst/>
          </a:prstGeom>
          <a:noFill/>
          <a:ln w="9525">
            <a:noFill/>
            <a:miter lim="800000"/>
            <a:headEnd/>
            <a:tailEnd/>
          </a:ln>
        </p:spPr>
      </p:pic>
      <p:sp>
        <p:nvSpPr>
          <p:cNvPr id="5" name="Скругленный прямоугольник 4"/>
          <p:cNvSpPr/>
          <p:nvPr/>
        </p:nvSpPr>
        <p:spPr>
          <a:xfrm>
            <a:off x="252000" y="980728"/>
            <a:ext cx="8640000" cy="1055608"/>
          </a:xfrm>
          <a:prstGeom prst="roundRect">
            <a:avLst/>
          </a:prstGeom>
          <a:blipFill>
            <a:blip r:embed="rId4"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8775" fontAlgn="auto">
              <a:spcBef>
                <a:spcPts val="0"/>
              </a:spcBef>
              <a:spcAft>
                <a:spcPts val="0"/>
              </a:spcAft>
              <a:defRPr/>
            </a:pPr>
            <a:r>
              <a:rPr lang="ru-RU" sz="2600" b="1" dirty="0">
                <a:solidFill>
                  <a:srgbClr val="0070C0"/>
                </a:solidFill>
                <a:latin typeface="+mn-lt"/>
              </a:rPr>
              <a:t>Необходимый уровень. </a:t>
            </a:r>
            <a:r>
              <a:rPr lang="ru-RU" sz="2800" dirty="0">
                <a:latin typeface="+mn-lt"/>
              </a:rPr>
              <a:t>Выдели последствия борьбы Византии с соседями в VII–X веках.</a:t>
            </a:r>
            <a:endParaRPr lang="ru-RU" sz="2600" dirty="0">
              <a:latin typeface="+mn-lt"/>
            </a:endParaRPr>
          </a:p>
        </p:txBody>
      </p:sp>
      <p:sp>
        <p:nvSpPr>
          <p:cNvPr id="4" name="Заголовок 3"/>
          <p:cNvSpPr>
            <a:spLocks noGrp="1"/>
          </p:cNvSpPr>
          <p:nvPr>
            <p:ph type="title"/>
          </p:nvPr>
        </p:nvSpPr>
        <p:spPr/>
        <p:txBody>
          <a:bodyPr>
            <a:normAutofit fontScale="90000"/>
          </a:bodyPr>
          <a:lstStyle/>
          <a:p>
            <a:pPr fontAlgn="auto">
              <a:spcAft>
                <a:spcPts val="0"/>
              </a:spcAft>
              <a:defRPr/>
            </a:pPr>
            <a:r>
              <a:rPr lang="ru-RU" dirty="0" smtClean="0"/>
              <a:t>НАТИСК «ВАРВАРОВ»</a:t>
            </a:r>
            <a:endParaRPr lang="ru-RU" dirty="0"/>
          </a:p>
        </p:txBody>
      </p:sp>
      <p:pic>
        <p:nvPicPr>
          <p:cNvPr id="29702"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pic>
        <p:nvPicPr>
          <p:cNvPr id="29703"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9750" y="2349500"/>
            <a:ext cx="1966913" cy="451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13571</TotalTime>
  <Words>906</Words>
  <Application>Microsoft Office PowerPoint</Application>
  <PresentationFormat>Экран (4:3)</PresentationFormat>
  <Paragraphs>82</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Тема1</vt:lpstr>
      <vt:lpstr>ВИЗАНТИЙСКАЯ ИМПЕРИЯ</vt:lpstr>
      <vt:lpstr>ОПРЕДЕЛЯЕМ ПРОБЛЕМУ</vt:lpstr>
      <vt:lpstr>ОПРЕДЕЛЯЕМ ПРОБЛЕМУ</vt:lpstr>
      <vt:lpstr>ВСПОМИНАЕМ ТО, ЧТО ЗНАЕМ</vt:lpstr>
      <vt:lpstr>ОТКРЫВАЕМ НОВЫЕ ЗНАНИЯ</vt:lpstr>
      <vt:lpstr>ИМПЕРИЯ РОМЕЕВ</vt:lpstr>
      <vt:lpstr>ИМПЕРИЯ РОМЕЕВ</vt:lpstr>
      <vt:lpstr>НАТИСК «ВАРВАРОВ»</vt:lpstr>
      <vt:lpstr>НАТИСК «ВАРВАРОВ»</vt:lpstr>
      <vt:lpstr>ПРАВОСЛАВНАЯ ИМПЕРИЯ ЭЛЛИНОВ</vt:lpstr>
      <vt:lpstr>ОТКРЫВАЕМ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ВИЗАНТИЙСКАЯ ИМПЕРИЯ</dc:title>
  <dc:creator>Telli</dc:creator>
  <cp:lastModifiedBy>Светлана</cp:lastModifiedBy>
  <cp:revision>334</cp:revision>
  <dcterms:created xsi:type="dcterms:W3CDTF">2012-04-06T18:00:09Z</dcterms:created>
  <dcterms:modified xsi:type="dcterms:W3CDTF">2013-09-15T15:25:59Z</dcterms:modified>
</cp:coreProperties>
</file>