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800000"/>
    <a:srgbClr val="008000"/>
    <a:srgbClr val="151515"/>
    <a:srgbClr val="242424"/>
    <a:srgbClr val="000000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083" autoAdjust="0"/>
  </p:normalViewPr>
  <p:slideViewPr>
    <p:cSldViewPr>
      <p:cViewPr varScale="1">
        <p:scale>
          <a:sx n="47" d="100"/>
          <a:sy n="47" d="100"/>
        </p:scale>
        <p:origin x="-1410" y="-102"/>
      </p:cViewPr>
      <p:guideLst>
        <p:guide orient="horz" pos="352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360227D-7C68-4A6C-9BF7-37D2B585C8EE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7ADEFAA-9B32-4348-B643-BAAD42279F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191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DE706-6CC5-4BB1-B20B-9392DA5C4314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BE644-E7E4-4600-8A5A-17793B5321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10A51-FC66-419E-BB75-F3245CFF0078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996F6-2E38-4305-A2DD-AD1DDB6AF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E8C7-8228-496E-8C79-C302085A8A3F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5C6F-D2E8-4A07-9F96-9763C5364A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F02A7-96BA-430E-A252-1F757D0D7A9A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B729D-02E7-4F1A-A502-DFB5BBC8F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21CB7-32F6-4A74-B71F-DADEC7F9D3FC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BD2A8-BB7E-47F8-B86D-76B1349E2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1518A-F0BA-4E3B-913D-2B17420B8429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FB019-A65E-4E37-B0A6-AEDFBCEE7D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1DDFC-F680-47E7-8130-BA4E41A2878F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9FD00-A87F-44CD-81E1-814B9D1D69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562F2-3AAB-410D-A8BB-CE809D1F8648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F92CC-F654-437E-9466-E46B7B9BF9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1F48C-7874-4BE1-BAB3-15594B8F1A09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9E8B8-E19B-4C02-879E-42AC480989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26FF4-6E33-408E-B4B5-FA7DC202CC11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5CD51-4F95-4DC8-8D42-953309AD13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9B707-8F10-4BF2-9CE9-17AC0E45EB04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FB170-4956-45B8-AC87-506161468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417D1B-6CF9-4A5D-AFFB-73E9B9D7E6ED}" type="datetimeFigureOut">
              <a:rPr lang="ru-RU"/>
              <a:pPr>
                <a:defRPr/>
              </a:pPr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A0B0C1-3050-410A-8E55-CAAD7CF34D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7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.6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Умножение рациональных чисел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89824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 dirty="0" smtClean="0">
                <a:solidFill>
                  <a:srgbClr val="0F4D10"/>
                </a:solidFill>
                <a:latin typeface="Verdana" pitchFamily="34" charset="0"/>
              </a:rPr>
              <a:t>school2100.ru</a:t>
            </a:r>
            <a:r>
              <a:rPr lang="ru-RU" sz="1400" b="1" dirty="0" smtClean="0">
                <a:solidFill>
                  <a:srgbClr val="0F4D10"/>
                </a:solidFill>
                <a:latin typeface="Verdana" pitchFamily="34" charset="0"/>
              </a:rPr>
              <a:t>                                           </a:t>
            </a:r>
            <a:r>
              <a:rPr lang="ru-RU" sz="1400" dirty="0"/>
              <a:t>© ООО «</a:t>
            </a:r>
            <a:r>
              <a:rPr lang="ru-RU" sz="1400" dirty="0" err="1"/>
              <a:t>Баласс</a:t>
            </a:r>
            <a:r>
              <a:rPr lang="ru-RU" sz="1400" dirty="0"/>
              <a:t>», </a:t>
            </a:r>
            <a:r>
              <a:rPr lang="ru-RU" sz="1400" dirty="0" smtClean="0"/>
              <a:t>2014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РАЦИОНАЛЬНЫЕ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4779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любого рационального числа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нуля</a:t>
            </a:r>
            <a:r>
              <a:rPr lang="ru-RU" sz="30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равно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нулю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рациональных чисел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798763"/>
            <a:ext cx="8642350" cy="38481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Произведением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двух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отличных от нуля</a:t>
            </a:r>
            <a:endParaRPr lang="ru-RU" sz="28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 называется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 их модулей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взятое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 знаком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«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»,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знаки сомножителей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одинаковые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 знаком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«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»,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если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знаки сомножителей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разные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рациональных чисел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0825" y="1839913"/>
            <a:ext cx="8642350" cy="55403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1,54</a:t>
            </a:r>
            <a:r>
              <a:rPr lang="ru-RU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0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</a:t>
            </a:r>
            <a:r>
              <a:rPr lang="ru-RU" sz="3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ru-RU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ru-RU" sz="3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1,54</a:t>
            </a:r>
            <a:r>
              <a:rPr lang="ru-RU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= </a:t>
            </a:r>
            <a:r>
              <a:rPr lang="ru-RU" sz="30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</a:t>
            </a:r>
            <a:r>
              <a:rPr lang="ru-RU" sz="3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4,62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825" y="2470150"/>
            <a:ext cx="8642350" cy="55403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30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–1,54</a:t>
            </a:r>
            <a:r>
              <a:rPr lang="ru-RU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· (</a:t>
            </a:r>
            <a:r>
              <a:rPr lang="ru-RU" sz="30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–3</a:t>
            </a:r>
            <a:r>
              <a:rPr lang="ru-RU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= </a:t>
            </a:r>
            <a:r>
              <a:rPr lang="ru-RU" sz="3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ru-RU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ru-RU" sz="3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1,54</a:t>
            </a:r>
            <a:r>
              <a:rPr lang="ru-RU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· </a:t>
            </a:r>
            <a:r>
              <a:rPr lang="ru-RU" sz="3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= </a:t>
            </a:r>
            <a:r>
              <a:rPr lang="ru-RU" sz="30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</a:t>
            </a:r>
            <a:r>
              <a:rPr lang="ru-RU" sz="3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4,62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684588"/>
            <a:ext cx="8642350" cy="554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–1,54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) ·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1,54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4,62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068638"/>
            <a:ext cx="8642350" cy="554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1,54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· (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1,54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4,62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Коротко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правила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знаков при умножении формулируют так: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рациональных чисел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2212975"/>
            <a:ext cx="8642350" cy="6302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Плюс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на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плюс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дает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плюс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2933700"/>
            <a:ext cx="8642350" cy="6302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Плюс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на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минус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даёт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минус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3652838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Минус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на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минус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даёт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плюс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5542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 чисел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подчиняется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переместительному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сочетательному</a:t>
            </a:r>
            <a:endParaRPr lang="ru-RU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распределительному законам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рациональных чисел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Законы умножения рациональных чисел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0825" y="3878263"/>
            <a:ext cx="8642350" cy="8620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любых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рациональных чисел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 i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выполняются равенства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ru-RU" sz="2500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4778375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es-ES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s-E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s-ES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es-ES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endParaRPr lang="ru-RU" sz="35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825" y="5454650"/>
            <a:ext cx="8642350" cy="63023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es-E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s-ES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es-ES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s-E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es-ES" sz="3500" b="1" i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s-E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s-ES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</a:t>
            </a:r>
            <a:r>
              <a:rPr lang="es-E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s-ES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es-ES" sz="3500" b="1" i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s-E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ru-RU" sz="35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825" y="6129338"/>
            <a:ext cx="8642350" cy="63023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es-E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s-ES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es-E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s-ES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s-E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es-ES" sz="3500" b="1" i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s-E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s-ES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es-ES" sz="3500" b="1" i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s-E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s-ES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es-ES" sz="3500" b="1" i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endParaRPr lang="ru-RU" sz="35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268413"/>
            <a:ext cx="8642350" cy="31083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Сочетательный закон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позволяет записывать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 трёх сомножителей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без скобок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при любой расстановке скобок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в произведении </a:t>
            </a:r>
            <a:r>
              <a:rPr lang="ru-RU" sz="28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28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2800" b="1" i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endParaRPr lang="ru-RU" sz="2800" b="1" i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получится тот же самый результат.</a:t>
            </a:r>
            <a:endParaRPr lang="ru-RU" sz="2800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рациональных чисел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Законы умножения рациональных чисел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4419600"/>
            <a:ext cx="8642350" cy="1384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Аналогично,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без скобок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можно записывать произведение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бoльшего количества 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сомножителей.</a:t>
            </a:r>
            <a:endParaRPr lang="ru-RU" sz="2800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268413"/>
            <a:ext cx="8642350" cy="34782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Распределительный закон</a:t>
            </a:r>
            <a:endParaRPr lang="ru-RU" sz="28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остаётся справедливым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не только для двух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но и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для любого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другого количества слагаемых, например:</a:t>
            </a:r>
          </a:p>
          <a:p>
            <a:pPr algn="ctr"/>
            <a:endParaRPr lang="ru-RU" sz="1000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pl-PL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pl-PL" sz="3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pl-PL" sz="3500" b="1" i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pl-PL" sz="3500" b="1" i="1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pl-PL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pl-PL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pl-PL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pl-PL" sz="3500" b="1" i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pl-PL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pl-PL" sz="3500" b="1" i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pl-PL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pl-PL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pl-PL" sz="3500" b="1" i="1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pl-PL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рациональных чисел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Законы умножения рациональных чисел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078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любого рационального числа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на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равно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противоположному числу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 ·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(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Умножение рациональных чисел</a:t>
            </a:r>
          </a:p>
        </p:txBody>
      </p:sp>
      <p:sp>
        <p:nvSpPr>
          <p:cNvPr id="2150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Законы умножения рациональных чисел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3421063"/>
            <a:ext cx="8642350" cy="2078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любого рационального числа 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нуля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равно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нулю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253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2532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2534" name="TextBox 14"/>
          <p:cNvSpPr txBox="1">
            <a:spLocks noChangeArrowheads="1"/>
          </p:cNvSpPr>
          <p:nvPr/>
        </p:nvSpPr>
        <p:spPr bwMode="auto">
          <a:xfrm>
            <a:off x="252413" y="1763713"/>
            <a:ext cx="8639175" cy="13239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Определите знак произведения, не вычисляя:</a:t>
            </a: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(–0,09)</a:t>
            </a:r>
            <a:r>
              <a:rPr lang="ru-RU" sz="2400" b="1">
                <a:latin typeface="Verdana" pitchFamily="34" charset="0"/>
              </a:rPr>
              <a:t> · </a:t>
            </a:r>
            <a:r>
              <a:rPr lang="ru-RU" sz="2200" b="1">
                <a:latin typeface="Verdana" pitchFamily="34" charset="0"/>
              </a:rPr>
              <a:t>0,65</a:t>
            </a:r>
            <a:r>
              <a:rPr lang="ru-RU" sz="2000" b="1">
                <a:latin typeface="Verdana" pitchFamily="34" charset="0"/>
              </a:rPr>
              <a:t> · </a:t>
            </a:r>
            <a:r>
              <a:rPr lang="ru-RU" sz="2200" b="1">
                <a:latin typeface="Verdana" pitchFamily="34" charset="0"/>
              </a:rPr>
              <a:t>0,2</a:t>
            </a:r>
            <a:r>
              <a:rPr lang="ru-RU" sz="2000" b="1">
                <a:latin typeface="Verdana" pitchFamily="34" charset="0"/>
              </a:rPr>
              <a:t> · </a:t>
            </a:r>
            <a:r>
              <a:rPr lang="ru-RU" sz="2200" b="1">
                <a:latin typeface="Verdana" pitchFamily="34" charset="0"/>
              </a:rPr>
              <a:t>(–0,29)</a:t>
            </a:r>
            <a:r>
              <a:rPr lang="ru-RU" sz="2000" b="1">
                <a:latin typeface="Verdana" pitchFamily="34" charset="0"/>
              </a:rPr>
              <a:t> · 3</a:t>
            </a:r>
            <a:r>
              <a:rPr lang="en-US" sz="2000">
                <a:latin typeface="Verdana" pitchFamily="34" charset="0"/>
              </a:rPr>
              <a:t>;</a:t>
            </a:r>
            <a:endParaRPr lang="ru-RU" sz="2000">
              <a:latin typeface="Verdana" pitchFamily="34" charset="0"/>
            </a:endParaRPr>
          </a:p>
          <a:p>
            <a:pPr algn="ctr"/>
            <a:r>
              <a:rPr lang="ru-RU" sz="2000" b="1">
                <a:latin typeface="Verdana" pitchFamily="34" charset="0"/>
              </a:rPr>
              <a:t>1,3 · (</a:t>
            </a:r>
            <a:r>
              <a:rPr lang="ru-RU" sz="2200" b="1">
                <a:latin typeface="Verdana" pitchFamily="34" charset="0"/>
              </a:rPr>
              <a:t>–0,58)</a:t>
            </a:r>
            <a:r>
              <a:rPr lang="ru-RU" sz="2400" b="1">
                <a:latin typeface="Verdana" pitchFamily="34" charset="0"/>
              </a:rPr>
              <a:t> ·</a:t>
            </a:r>
            <a:r>
              <a:rPr lang="ru-RU" sz="2200" b="1">
                <a:latin typeface="Verdana" pitchFamily="34" charset="0"/>
              </a:rPr>
              <a:t> (–0,659)</a:t>
            </a:r>
            <a:r>
              <a:rPr lang="ru-RU" sz="2000" b="1">
                <a:latin typeface="Verdana" pitchFamily="34" charset="0"/>
              </a:rPr>
              <a:t> · 21 · (</a:t>
            </a:r>
            <a:r>
              <a:rPr lang="ru-RU" sz="2200" b="1">
                <a:latin typeface="Verdana" pitchFamily="34" charset="0"/>
              </a:rPr>
              <a:t>–0,313)</a:t>
            </a:r>
            <a:r>
              <a:rPr lang="en-US" sz="2200">
                <a:latin typeface="Verdana" pitchFamily="34" charset="0"/>
              </a:rPr>
              <a:t>.</a:t>
            </a:r>
            <a:endParaRPr lang="ru-RU" sz="2200">
              <a:latin typeface="Verdana" pitchFamily="34" charset="0"/>
            </a:endParaRPr>
          </a:p>
        </p:txBody>
      </p:sp>
      <p:sp>
        <p:nvSpPr>
          <p:cNvPr id="22535" name="TextBox 18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Умножение рациональных чисел</a:t>
            </a:r>
          </a:p>
        </p:txBody>
      </p:sp>
      <p:sp>
        <p:nvSpPr>
          <p:cNvPr id="22536" name="TextBox 14"/>
          <p:cNvSpPr txBox="1">
            <a:spLocks noChangeArrowheads="1"/>
          </p:cNvSpPr>
          <p:nvPr/>
        </p:nvSpPr>
        <p:spPr bwMode="auto">
          <a:xfrm>
            <a:off x="250825" y="3159125"/>
            <a:ext cx="8640763" cy="13239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Вычислите:</a:t>
            </a: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400">
                <a:latin typeface="Verdana" pitchFamily="34" charset="0"/>
              </a:rPr>
              <a:t> </a:t>
            </a:r>
            <a:r>
              <a:rPr lang="ru-RU" sz="2400" b="1">
                <a:latin typeface="Verdana" pitchFamily="34" charset="0"/>
              </a:rPr>
              <a:t>9,9 · 4,6</a:t>
            </a:r>
            <a:r>
              <a:rPr lang="en-US" sz="2400">
                <a:latin typeface="Verdana" pitchFamily="34" charset="0"/>
              </a:rPr>
              <a:t>; </a:t>
            </a:r>
            <a:r>
              <a:rPr lang="ru-RU" sz="2400" b="1">
                <a:latin typeface="Verdana" pitchFamily="34" charset="0"/>
              </a:rPr>
              <a:t>6,1 · </a:t>
            </a:r>
            <a:r>
              <a:rPr lang="en-US" sz="2400" b="1">
                <a:latin typeface="Verdana" pitchFamily="34" charset="0"/>
              </a:rPr>
              <a:t>(–</a:t>
            </a:r>
            <a:r>
              <a:rPr lang="ru-RU" sz="2400" b="1">
                <a:latin typeface="Verdana" pitchFamily="34" charset="0"/>
              </a:rPr>
              <a:t>3,2</a:t>
            </a:r>
            <a:r>
              <a:rPr lang="en-US" sz="2400" b="1">
                <a:latin typeface="Verdana" pitchFamily="34" charset="0"/>
              </a:rPr>
              <a:t>)</a:t>
            </a:r>
            <a:r>
              <a:rPr lang="en-US" sz="2400">
                <a:latin typeface="Verdana" pitchFamily="34" charset="0"/>
              </a:rPr>
              <a:t>;</a:t>
            </a:r>
            <a:endParaRPr lang="ru-RU" sz="2400">
              <a:latin typeface="Verdana" pitchFamily="34" charset="0"/>
            </a:endParaRPr>
          </a:p>
          <a:p>
            <a:pPr algn="ctr"/>
            <a:r>
              <a:rPr lang="en-US" sz="2400" b="1">
                <a:latin typeface="Verdana" pitchFamily="34" charset="0"/>
              </a:rPr>
              <a:t>(–1</a:t>
            </a:r>
            <a:r>
              <a:rPr lang="ru-RU" sz="2400" b="1">
                <a:latin typeface="Verdana" pitchFamily="34" charset="0"/>
              </a:rPr>
              <a:t>,1</a:t>
            </a:r>
            <a:r>
              <a:rPr lang="en-US" sz="2400" b="1">
                <a:latin typeface="Verdana" pitchFamily="34" charset="0"/>
              </a:rPr>
              <a:t>)</a:t>
            </a:r>
            <a:r>
              <a:rPr lang="ru-RU" sz="2400" b="1">
                <a:latin typeface="Verdana" pitchFamily="34" charset="0"/>
              </a:rPr>
              <a:t> · 7</a:t>
            </a:r>
            <a:r>
              <a:rPr lang="en-US" sz="2400">
                <a:latin typeface="Verdana" pitchFamily="34" charset="0"/>
              </a:rPr>
              <a:t>; </a:t>
            </a:r>
            <a:r>
              <a:rPr lang="en-US" sz="2400" b="1">
                <a:latin typeface="Verdana" pitchFamily="34" charset="0"/>
              </a:rPr>
              <a:t>(–</a:t>
            </a:r>
            <a:r>
              <a:rPr lang="ru-RU" sz="2400" b="1">
                <a:latin typeface="Verdana" pitchFamily="34" charset="0"/>
              </a:rPr>
              <a:t>2</a:t>
            </a:r>
            <a:r>
              <a:rPr lang="en-US" sz="2400" b="1">
                <a:latin typeface="Verdana" pitchFamily="34" charset="0"/>
              </a:rPr>
              <a:t>)</a:t>
            </a:r>
            <a:r>
              <a:rPr lang="ru-RU" sz="2400" b="1">
                <a:latin typeface="Verdana" pitchFamily="34" charset="0"/>
              </a:rPr>
              <a:t> · </a:t>
            </a:r>
            <a:r>
              <a:rPr lang="en-US" sz="2400" b="1">
                <a:latin typeface="Verdana" pitchFamily="34" charset="0"/>
              </a:rPr>
              <a:t>(–</a:t>
            </a:r>
            <a:r>
              <a:rPr lang="ru-RU" sz="2400" b="1">
                <a:latin typeface="Verdana" pitchFamily="34" charset="0"/>
              </a:rPr>
              <a:t>5,9</a:t>
            </a:r>
            <a:r>
              <a:rPr lang="en-US" sz="2400" b="1">
                <a:latin typeface="Verdana" pitchFamily="34" charset="0"/>
              </a:rPr>
              <a:t>)</a:t>
            </a:r>
            <a:r>
              <a:rPr lang="en-US" sz="2400">
                <a:latin typeface="Verdana" pitchFamily="34" charset="0"/>
              </a:rPr>
              <a:t>.</a:t>
            </a:r>
            <a:endParaRPr lang="ru-RU" sz="2200">
              <a:latin typeface="Verdana" pitchFamily="34" charset="0"/>
            </a:endParaRPr>
          </a:p>
        </p:txBody>
      </p:sp>
      <p:sp>
        <p:nvSpPr>
          <p:cNvPr id="10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554125"/>
            <a:ext cx="8640470" cy="1295291"/>
          </a:xfrm>
          <a:prstGeom prst="rect">
            <a:avLst/>
          </a:prstGeom>
          <a:blipFill rotWithShape="1">
            <a:blip r:embed="rId3"/>
            <a:stretch>
              <a:fillRect l="-846" t="-234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480</Words>
  <Application>Microsoft Office PowerPoint</Application>
  <PresentationFormat>Экран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Светлана</cp:lastModifiedBy>
  <cp:revision>187</cp:revision>
  <dcterms:created xsi:type="dcterms:W3CDTF">2012-12-15T11:02:59Z</dcterms:created>
  <dcterms:modified xsi:type="dcterms:W3CDTF">2014-01-12T19:05:00Z</dcterms:modified>
</cp:coreProperties>
</file>